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Manrope 1" charset="1" panose="00000000000000000000"/>
      <p:regular r:id="rId16"/>
    </p:embeddedFont>
    <p:embeddedFont>
      <p:font typeface="Manrope 1 Bold" charset="1" panose="00000000000000000000"/>
      <p:regular r:id="rId17"/>
    </p:embeddedFont>
    <p:embeddedFont>
      <p:font typeface="Organika" charset="1" panose="00000500000000000000"/>
      <p:regular r:id="rId18"/>
    </p:embeddedFont>
    <p:embeddedFont>
      <p:font typeface="Manrope 2" charset="1" panose="000000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jpe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9.png" Type="http://schemas.openxmlformats.org/officeDocument/2006/relationships/image"/><Relationship Id="rId7" Target="../media/image3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 Id="rId6" Target="../media/image9.jpeg" Type="http://schemas.openxmlformats.org/officeDocument/2006/relationships/image"/><Relationship Id="rId7" Target="../media/image10.jpe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png" Type="http://schemas.openxmlformats.org/officeDocument/2006/relationships/image"/><Relationship Id="rId4" Target="../media/image1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22.png" Type="http://schemas.openxmlformats.org/officeDocument/2006/relationships/image"/><Relationship Id="rId4" Target="../media/image23.pn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7F4F3"/>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7F4F3"/>
        </a:solidFill>
      </p:bgPr>
    </p:bg>
    <p:spTree>
      <p:nvGrpSpPr>
        <p:cNvPr id="1" name=""/>
        <p:cNvGrpSpPr/>
        <p:nvPr/>
      </p:nvGrpSpPr>
      <p:grpSpPr>
        <a:xfrm>
          <a:off x="0" y="0"/>
          <a:ext cx="0" cy="0"/>
          <a:chOff x="0" y="0"/>
          <a:chExt cx="0" cy="0"/>
        </a:xfrm>
      </p:grpSpPr>
      <p:sp>
        <p:nvSpPr>
          <p:cNvPr name="Freeform 2" id="2"/>
          <p:cNvSpPr/>
          <p:nvPr/>
        </p:nvSpPr>
        <p:spPr>
          <a:xfrm flipH="false" flipV="false" rot="0">
            <a:off x="1480584" y="4059044"/>
            <a:ext cx="6506735" cy="2168912"/>
          </a:xfrm>
          <a:custGeom>
            <a:avLst/>
            <a:gdLst/>
            <a:ahLst/>
            <a:cxnLst/>
            <a:rect r="r" b="b" t="t" l="l"/>
            <a:pathLst>
              <a:path h="2168912" w="6506735">
                <a:moveTo>
                  <a:pt x="0" y="0"/>
                </a:moveTo>
                <a:lnTo>
                  <a:pt x="6506735" y="0"/>
                </a:lnTo>
                <a:lnTo>
                  <a:pt x="6506735" y="2168912"/>
                </a:lnTo>
                <a:lnTo>
                  <a:pt x="0" y="2168912"/>
                </a:lnTo>
                <a:lnTo>
                  <a:pt x="0" y="0"/>
                </a:lnTo>
                <a:close/>
              </a:path>
            </a:pathLst>
          </a:custGeom>
          <a:blipFill>
            <a:blip r:embed="rId2"/>
            <a:stretch>
              <a:fillRect l="0" t="0" r="0" b="0"/>
            </a:stretch>
          </a:blipFill>
        </p:spPr>
      </p:sp>
      <p:sp>
        <p:nvSpPr>
          <p:cNvPr name="TextBox 3" id="3"/>
          <p:cNvSpPr txBox="true"/>
          <p:nvPr/>
        </p:nvSpPr>
        <p:spPr>
          <a:xfrm rot="0">
            <a:off x="15250368" y="364858"/>
            <a:ext cx="2209899" cy="372745"/>
          </a:xfrm>
          <a:prstGeom prst="rect">
            <a:avLst/>
          </a:prstGeom>
        </p:spPr>
        <p:txBody>
          <a:bodyPr anchor="t" rtlCol="false" tIns="0" lIns="0" bIns="0" rIns="0">
            <a:spAutoFit/>
          </a:bodyPr>
          <a:lstStyle/>
          <a:p>
            <a:pPr algn="ctr">
              <a:lnSpc>
                <a:spcPts val="3079"/>
              </a:lnSpc>
            </a:pPr>
            <a:r>
              <a:rPr lang="en-US" sz="2199">
                <a:solidFill>
                  <a:srgbClr val="FFFFFF"/>
                </a:solidFill>
                <a:latin typeface="Manrope 1"/>
                <a:ea typeface="Manrope 1"/>
                <a:cs typeface="Manrope 1"/>
                <a:sym typeface="Manrope 1"/>
              </a:rPr>
              <a:t>Trygghet Ur Stöd</a:t>
            </a:r>
          </a:p>
        </p:txBody>
      </p:sp>
      <p:grpSp>
        <p:nvGrpSpPr>
          <p:cNvPr name="Group 4" id="4"/>
          <p:cNvGrpSpPr/>
          <p:nvPr/>
        </p:nvGrpSpPr>
        <p:grpSpPr>
          <a:xfrm rot="0">
            <a:off x="9491826" y="-2402161"/>
            <a:ext cx="15746021" cy="15746021"/>
            <a:chOff x="0" y="0"/>
            <a:chExt cx="12700000" cy="12700000"/>
          </a:xfrm>
        </p:grpSpPr>
        <p:sp>
          <p:nvSpPr>
            <p:cNvPr name="Freeform 5" id="5"/>
            <p:cNvSpPr/>
            <p:nvPr/>
          </p:nvSpPr>
          <p:spPr>
            <a:xfrm flipH="false" flipV="false" rot="0">
              <a:off x="125908" y="857250"/>
              <a:ext cx="12396490" cy="11506076"/>
            </a:xfrm>
            <a:custGeom>
              <a:avLst/>
              <a:gdLst/>
              <a:ahLst/>
              <a:cxnLst/>
              <a:rect r="r" b="b" t="t" l="l"/>
              <a:pathLst>
                <a:path h="11506076" w="12396490">
                  <a:moveTo>
                    <a:pt x="10015042" y="938530"/>
                  </a:moveTo>
                  <a:cubicBezTo>
                    <a:pt x="8825052" y="189230"/>
                    <a:pt x="8506282" y="154940"/>
                    <a:pt x="7108012" y="0"/>
                  </a:cubicBezTo>
                  <a:cubicBezTo>
                    <a:pt x="3902532" y="38100"/>
                    <a:pt x="1304112" y="1889760"/>
                    <a:pt x="298272" y="4933950"/>
                  </a:cubicBezTo>
                  <a:cubicBezTo>
                    <a:pt x="-45898" y="5975350"/>
                    <a:pt x="-137338" y="7139940"/>
                    <a:pt x="266522" y="8159750"/>
                  </a:cubicBezTo>
                  <a:cubicBezTo>
                    <a:pt x="797382" y="9499600"/>
                    <a:pt x="2116912" y="10407650"/>
                    <a:pt x="3511372" y="10773410"/>
                  </a:cubicBezTo>
                  <a:cubicBezTo>
                    <a:pt x="4905832" y="11140440"/>
                    <a:pt x="6441262" y="11644630"/>
                    <a:pt x="7871282" y="11470640"/>
                  </a:cubicBezTo>
                  <a:cubicBezTo>
                    <a:pt x="8986342" y="11334750"/>
                    <a:pt x="10100132" y="10519410"/>
                    <a:pt x="10934522" y="9767570"/>
                  </a:cubicBezTo>
                  <a:cubicBezTo>
                    <a:pt x="11488242" y="9268460"/>
                    <a:pt x="11833682" y="8576310"/>
                    <a:pt x="12064822" y="7867650"/>
                  </a:cubicBezTo>
                  <a:cubicBezTo>
                    <a:pt x="12872542" y="5401310"/>
                    <a:pt x="12210872" y="2322830"/>
                    <a:pt x="10015042" y="938530"/>
                  </a:cubicBezTo>
                  <a:close/>
                </a:path>
              </a:pathLst>
            </a:custGeom>
            <a:blipFill>
              <a:blip r:embed="rId3"/>
              <a:stretch>
                <a:fillRect l="-36539" t="0" r="-2940" b="0"/>
              </a:stretch>
            </a:blipFill>
          </p:spPr>
        </p:sp>
      </p:grpSp>
      <p:sp>
        <p:nvSpPr>
          <p:cNvPr name="Freeform 6" id="6"/>
          <p:cNvSpPr/>
          <p:nvPr/>
        </p:nvSpPr>
        <p:spPr>
          <a:xfrm flipH="true" flipV="true" rot="5921991">
            <a:off x="4098222" y="3544431"/>
            <a:ext cx="13651622" cy="3852838"/>
          </a:xfrm>
          <a:custGeom>
            <a:avLst/>
            <a:gdLst/>
            <a:ahLst/>
            <a:cxnLst/>
            <a:rect r="r" b="b" t="t" l="l"/>
            <a:pathLst>
              <a:path h="3852838" w="13651622">
                <a:moveTo>
                  <a:pt x="13651622" y="3852838"/>
                </a:moveTo>
                <a:lnTo>
                  <a:pt x="0" y="3852838"/>
                </a:lnTo>
                <a:lnTo>
                  <a:pt x="0" y="0"/>
                </a:lnTo>
                <a:lnTo>
                  <a:pt x="13651622" y="0"/>
                </a:lnTo>
                <a:lnTo>
                  <a:pt x="13651622" y="3852838"/>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5063220" y="737604"/>
            <a:ext cx="2397047" cy="903612"/>
          </a:xfrm>
          <a:custGeom>
            <a:avLst/>
            <a:gdLst/>
            <a:ahLst/>
            <a:cxnLst/>
            <a:rect r="r" b="b" t="t" l="l"/>
            <a:pathLst>
              <a:path h="903612" w="2397047">
                <a:moveTo>
                  <a:pt x="0" y="0"/>
                </a:moveTo>
                <a:lnTo>
                  <a:pt x="2397048" y="0"/>
                </a:lnTo>
                <a:lnTo>
                  <a:pt x="2397048" y="903612"/>
                </a:lnTo>
                <a:lnTo>
                  <a:pt x="0" y="903612"/>
                </a:lnTo>
                <a:lnTo>
                  <a:pt x="0" y="0"/>
                </a:lnTo>
                <a:close/>
              </a:path>
            </a:pathLst>
          </a:custGeom>
          <a:blipFill>
            <a:blip r:embed="rId6"/>
            <a:stretch>
              <a:fillRect l="0" t="0" r="0" b="0"/>
            </a:stretch>
          </a:blipFill>
        </p:spPr>
      </p:sp>
      <p:sp>
        <p:nvSpPr>
          <p:cNvPr name="TextBox 8" id="8"/>
          <p:cNvSpPr txBox="true"/>
          <p:nvPr/>
        </p:nvSpPr>
        <p:spPr>
          <a:xfrm rot="0">
            <a:off x="1693235" y="7416721"/>
            <a:ext cx="6529296" cy="396239"/>
          </a:xfrm>
          <a:prstGeom prst="rect">
            <a:avLst/>
          </a:prstGeom>
        </p:spPr>
        <p:txBody>
          <a:bodyPr anchor="t" rtlCol="false" tIns="0" lIns="0" bIns="0" rIns="0">
            <a:spAutoFit/>
          </a:bodyPr>
          <a:lstStyle/>
          <a:p>
            <a:pPr algn="l">
              <a:lnSpc>
                <a:spcPts val="3360"/>
              </a:lnSpc>
            </a:pPr>
            <a:r>
              <a:rPr lang="en-US" sz="2400">
                <a:solidFill>
                  <a:srgbClr val="000000"/>
                </a:solidFill>
                <a:latin typeface="Manrope 2"/>
                <a:ea typeface="Manrope 2"/>
                <a:cs typeface="Manrope 2"/>
                <a:sym typeface="Manrope 2"/>
              </a:rPr>
              <a:t>www.brackediakoni.se/trust</a:t>
            </a:r>
          </a:p>
        </p:txBody>
      </p:sp>
      <p:pic>
        <p:nvPicPr>
          <p:cNvPr name="Picture 9" id="9"/>
          <p:cNvPicPr>
            <a:picLocks noChangeAspect="true"/>
          </p:cNvPicPr>
          <p:nvPr/>
        </p:nvPicPr>
        <p:blipFill>
          <a:blip r:embed="rId7"/>
          <a:stretch>
            <a:fillRect/>
          </a:stretch>
        </p:blipFill>
        <p:spPr>
          <a:xfrm rot="0">
            <a:off x="6540718" y="7323312"/>
            <a:ext cx="1578110" cy="1578110"/>
          </a:xfrm>
          <a:prstGeom prst="rect">
            <a:avLst/>
          </a:prstGeom>
        </p:spPr>
      </p:pic>
      <p:sp>
        <p:nvSpPr>
          <p:cNvPr name="TextBox 10" id="10"/>
          <p:cNvSpPr txBox="true"/>
          <p:nvPr/>
        </p:nvSpPr>
        <p:spPr>
          <a:xfrm rot="0">
            <a:off x="1693235" y="2477283"/>
            <a:ext cx="6529296" cy="815339"/>
          </a:xfrm>
          <a:prstGeom prst="rect">
            <a:avLst/>
          </a:prstGeom>
        </p:spPr>
        <p:txBody>
          <a:bodyPr anchor="t" rtlCol="false" tIns="0" lIns="0" bIns="0" rIns="0">
            <a:spAutoFit/>
          </a:bodyPr>
          <a:lstStyle/>
          <a:p>
            <a:pPr algn="l">
              <a:lnSpc>
                <a:spcPts val="3360"/>
              </a:lnSpc>
            </a:pPr>
            <a:r>
              <a:rPr lang="en-US" sz="2400">
                <a:solidFill>
                  <a:srgbClr val="000000"/>
                </a:solidFill>
                <a:latin typeface="Manrope 2"/>
                <a:ea typeface="Manrope 2"/>
                <a:cs typeface="Manrope 2"/>
                <a:sym typeface="Manrope 2"/>
              </a:rPr>
              <a:t>Studiecirkeln Trygghet Ur Stöd är framtagen </a:t>
            </a:r>
          </a:p>
          <a:p>
            <a:pPr algn="l">
              <a:lnSpc>
                <a:spcPts val="3360"/>
              </a:lnSpc>
            </a:pPr>
            <a:r>
              <a:rPr lang="en-US" sz="2400">
                <a:solidFill>
                  <a:srgbClr val="000000"/>
                </a:solidFill>
                <a:latin typeface="Manrope 2"/>
                <a:ea typeface="Manrope 2"/>
                <a:cs typeface="Manrope 2"/>
                <a:sym typeface="Manrope 2"/>
              </a:rPr>
              <a:t>i samarbete med föräldrar och:</a:t>
            </a:r>
          </a:p>
        </p:txBody>
      </p:sp>
      <p:sp>
        <p:nvSpPr>
          <p:cNvPr name="TextBox 11" id="11"/>
          <p:cNvSpPr txBox="true"/>
          <p:nvPr/>
        </p:nvSpPr>
        <p:spPr>
          <a:xfrm rot="0">
            <a:off x="15250368" y="8885555"/>
            <a:ext cx="2209899" cy="372745"/>
          </a:xfrm>
          <a:prstGeom prst="rect">
            <a:avLst/>
          </a:prstGeom>
        </p:spPr>
        <p:txBody>
          <a:bodyPr anchor="t" rtlCol="false" tIns="0" lIns="0" bIns="0" rIns="0">
            <a:spAutoFit/>
          </a:bodyPr>
          <a:lstStyle/>
          <a:p>
            <a:pPr algn="ctr">
              <a:lnSpc>
                <a:spcPts val="3079"/>
              </a:lnSpc>
            </a:pPr>
            <a:r>
              <a:rPr lang="en-US" sz="2199">
                <a:solidFill>
                  <a:srgbClr val="FFFFFF"/>
                </a:solidFill>
                <a:latin typeface="Manrope 1"/>
                <a:ea typeface="Manrope 1"/>
                <a:cs typeface="Manrope 1"/>
                <a:sym typeface="Manrope 1"/>
              </a:rPr>
              <a:t>Trygghet Ur Stöd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7F4F3"/>
        </a:solidFill>
      </p:bgPr>
    </p:bg>
    <p:spTree>
      <p:nvGrpSpPr>
        <p:cNvPr id="1" name=""/>
        <p:cNvGrpSpPr/>
        <p:nvPr/>
      </p:nvGrpSpPr>
      <p:grpSpPr>
        <a:xfrm>
          <a:off x="0" y="0"/>
          <a:ext cx="0" cy="0"/>
          <a:chOff x="0" y="0"/>
          <a:chExt cx="0" cy="0"/>
        </a:xfrm>
      </p:grpSpPr>
      <p:grpSp>
        <p:nvGrpSpPr>
          <p:cNvPr name="Group 2" id="2"/>
          <p:cNvGrpSpPr/>
          <p:nvPr/>
        </p:nvGrpSpPr>
        <p:grpSpPr>
          <a:xfrm rot="0">
            <a:off x="-6602021" y="-2729511"/>
            <a:ext cx="15746021" cy="13433440"/>
            <a:chOff x="0" y="0"/>
            <a:chExt cx="12700000" cy="10834781"/>
          </a:xfrm>
        </p:grpSpPr>
        <p:sp>
          <p:nvSpPr>
            <p:cNvPr name="Freeform 3" id="3"/>
            <p:cNvSpPr/>
            <p:nvPr/>
          </p:nvSpPr>
          <p:spPr>
            <a:xfrm flipH="false" flipV="false" rot="0">
              <a:off x="125908" y="731348"/>
              <a:ext cx="12396490" cy="9816206"/>
            </a:xfrm>
            <a:custGeom>
              <a:avLst/>
              <a:gdLst/>
              <a:ahLst/>
              <a:cxnLst/>
              <a:rect r="r" b="b" t="t" l="l"/>
              <a:pathLst>
                <a:path h="9816206" w="12396490">
                  <a:moveTo>
                    <a:pt x="10015042" y="800690"/>
                  </a:moveTo>
                  <a:cubicBezTo>
                    <a:pt x="8825052" y="161438"/>
                    <a:pt x="8506282" y="132184"/>
                    <a:pt x="7108012" y="0"/>
                  </a:cubicBezTo>
                  <a:cubicBezTo>
                    <a:pt x="3902532" y="32504"/>
                    <a:pt x="1304112" y="1612215"/>
                    <a:pt x="298272" y="4209312"/>
                  </a:cubicBezTo>
                  <a:cubicBezTo>
                    <a:pt x="-45898" y="5097764"/>
                    <a:pt x="-137338" y="6091314"/>
                    <a:pt x="266522" y="6961346"/>
                  </a:cubicBezTo>
                  <a:cubicBezTo>
                    <a:pt x="797382" y="8104416"/>
                    <a:pt x="2116912" y="8879103"/>
                    <a:pt x="3511372" y="9191144"/>
                  </a:cubicBezTo>
                  <a:cubicBezTo>
                    <a:pt x="4905832" y="9504269"/>
                    <a:pt x="6441262" y="9934410"/>
                    <a:pt x="7871282" y="9785974"/>
                  </a:cubicBezTo>
                  <a:cubicBezTo>
                    <a:pt x="8986342" y="9670041"/>
                    <a:pt x="10100132" y="8974449"/>
                    <a:pt x="10934522" y="8333029"/>
                  </a:cubicBezTo>
                  <a:cubicBezTo>
                    <a:pt x="11488242" y="7907222"/>
                    <a:pt x="11833682" y="7316727"/>
                    <a:pt x="12064822" y="6712146"/>
                  </a:cubicBezTo>
                  <a:cubicBezTo>
                    <a:pt x="12872542" y="4608032"/>
                    <a:pt x="12210872" y="1981681"/>
                    <a:pt x="10015042" y="800690"/>
                  </a:cubicBezTo>
                  <a:close/>
                </a:path>
              </a:pathLst>
            </a:custGeom>
            <a:blipFill>
              <a:blip r:embed="rId2"/>
              <a:stretch>
                <a:fillRect l="-39273" t="-7450" r="-128" b="-10059"/>
              </a:stretch>
            </a:blipFill>
          </p:spPr>
        </p:sp>
      </p:grpSp>
      <p:sp>
        <p:nvSpPr>
          <p:cNvPr name="Freeform 4" id="4"/>
          <p:cNvSpPr/>
          <p:nvPr/>
        </p:nvSpPr>
        <p:spPr>
          <a:xfrm flipH="false" flipV="false" rot="5793641">
            <a:off x="1074422" y="2658872"/>
            <a:ext cx="13651622" cy="3852838"/>
          </a:xfrm>
          <a:custGeom>
            <a:avLst/>
            <a:gdLst/>
            <a:ahLst/>
            <a:cxnLst/>
            <a:rect r="r" b="b" t="t" l="l"/>
            <a:pathLst>
              <a:path h="3852838" w="13651622">
                <a:moveTo>
                  <a:pt x="0" y="0"/>
                </a:moveTo>
                <a:lnTo>
                  <a:pt x="13651621" y="0"/>
                </a:lnTo>
                <a:lnTo>
                  <a:pt x="13651621" y="3852838"/>
                </a:lnTo>
                <a:lnTo>
                  <a:pt x="0" y="38528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5097347" y="688975"/>
            <a:ext cx="2507512" cy="372745"/>
          </a:xfrm>
          <a:prstGeom prst="rect">
            <a:avLst/>
          </a:prstGeom>
        </p:spPr>
        <p:txBody>
          <a:bodyPr anchor="t" rtlCol="false" tIns="0" lIns="0" bIns="0" rIns="0">
            <a:spAutoFit/>
          </a:bodyPr>
          <a:lstStyle/>
          <a:p>
            <a:pPr algn="ctr">
              <a:lnSpc>
                <a:spcPts val="3079"/>
              </a:lnSpc>
            </a:pPr>
            <a:r>
              <a:rPr lang="en-US" sz="2199">
                <a:solidFill>
                  <a:srgbClr val="AF1685"/>
                </a:solidFill>
                <a:latin typeface="Manrope 1"/>
                <a:ea typeface="Manrope 1"/>
                <a:cs typeface="Manrope 1"/>
                <a:sym typeface="Manrope 1"/>
              </a:rPr>
              <a:t>Trygghet Ur Stöd </a:t>
            </a:r>
          </a:p>
        </p:txBody>
      </p:sp>
      <p:sp>
        <p:nvSpPr>
          <p:cNvPr name="TextBox 6" id="6"/>
          <p:cNvSpPr txBox="true"/>
          <p:nvPr/>
        </p:nvSpPr>
        <p:spPr>
          <a:xfrm rot="0">
            <a:off x="9872238" y="2968307"/>
            <a:ext cx="7876067" cy="5198110"/>
          </a:xfrm>
          <a:prstGeom prst="rect">
            <a:avLst/>
          </a:prstGeom>
        </p:spPr>
        <p:txBody>
          <a:bodyPr anchor="t" rtlCol="false" tIns="0" lIns="0" bIns="0" rIns="0">
            <a:spAutoFit/>
          </a:bodyPr>
          <a:lstStyle/>
          <a:p>
            <a:pPr algn="l">
              <a:lnSpc>
                <a:spcPts val="5039"/>
              </a:lnSpc>
              <a:spcBef>
                <a:spcPct val="0"/>
              </a:spcBef>
            </a:pPr>
            <a:r>
              <a:rPr lang="en-US" sz="3599">
                <a:solidFill>
                  <a:srgbClr val="AF1385"/>
                </a:solidFill>
                <a:latin typeface="Manrope 1"/>
                <a:ea typeface="Manrope 1"/>
                <a:cs typeface="Manrope 1"/>
                <a:sym typeface="Manrope 1"/>
              </a:rPr>
              <a:t>Min energi</a:t>
            </a:r>
            <a:r>
              <a:rPr lang="en-US" sz="3599">
                <a:solidFill>
                  <a:srgbClr val="AF1385"/>
                </a:solidFill>
                <a:latin typeface="Manrope 1"/>
                <a:ea typeface="Manrope 1"/>
                <a:cs typeface="Manrope 1"/>
                <a:sym typeface="Manrope 1"/>
              </a:rPr>
              <a:t> </a:t>
            </a:r>
          </a:p>
          <a:p>
            <a:pPr algn="l">
              <a:lnSpc>
                <a:spcPts val="3640"/>
              </a:lnSpc>
              <a:spcBef>
                <a:spcPct val="0"/>
              </a:spcBef>
            </a:pPr>
            <a:r>
              <a:rPr lang="en-US" sz="2600">
                <a:solidFill>
                  <a:srgbClr val="000000"/>
                </a:solidFill>
                <a:latin typeface="Manrope 1"/>
                <a:ea typeface="Manrope 1"/>
                <a:cs typeface="Manrope 1"/>
                <a:sym typeface="Manrope 1"/>
              </a:rPr>
              <a:t> </a:t>
            </a:r>
          </a:p>
          <a:p>
            <a:pPr algn="l" marL="561341" indent="-280670" lvl="1">
              <a:lnSpc>
                <a:spcPts val="3640"/>
              </a:lnSpc>
              <a:spcBef>
                <a:spcPct val="0"/>
              </a:spcBef>
              <a:buFont typeface="Arial"/>
              <a:buChar char="•"/>
            </a:pPr>
            <a:r>
              <a:rPr lang="en-US" sz="2600">
                <a:solidFill>
                  <a:srgbClr val="000000"/>
                </a:solidFill>
                <a:latin typeface="Manrope 1"/>
                <a:ea typeface="Manrope 1"/>
                <a:cs typeface="Manrope 1"/>
                <a:sym typeface="Manrope 1"/>
              </a:rPr>
              <a:t>Att vara förälder tar energi</a:t>
            </a:r>
          </a:p>
          <a:p>
            <a:pPr algn="l" marL="561341" indent="-280670" lvl="1">
              <a:lnSpc>
                <a:spcPts val="3640"/>
              </a:lnSpc>
              <a:buFont typeface="Arial"/>
              <a:buChar char="•"/>
            </a:pPr>
            <a:r>
              <a:rPr lang="en-US" sz="2600">
                <a:solidFill>
                  <a:srgbClr val="000000"/>
                </a:solidFill>
                <a:latin typeface="Manrope 1"/>
                <a:ea typeface="Manrope 1"/>
                <a:cs typeface="Manrope 1"/>
                <a:sym typeface="Manrope 1"/>
              </a:rPr>
              <a:t>Mindre energi än många andra?</a:t>
            </a:r>
          </a:p>
          <a:p>
            <a:pPr algn="l" marL="561341" indent="-280670" lvl="1">
              <a:lnSpc>
                <a:spcPts val="3640"/>
              </a:lnSpc>
              <a:buFont typeface="Arial"/>
              <a:buChar char="•"/>
            </a:pPr>
            <a:r>
              <a:rPr lang="en-US" sz="2600">
                <a:solidFill>
                  <a:srgbClr val="000000"/>
                </a:solidFill>
                <a:latin typeface="Manrope 1"/>
                <a:ea typeface="Manrope 1"/>
                <a:cs typeface="Manrope 1"/>
                <a:sym typeface="Manrope 1"/>
              </a:rPr>
              <a:t>Ohälsa, NPF, mediciner, utmattning.</a:t>
            </a:r>
          </a:p>
          <a:p>
            <a:pPr algn="l">
              <a:lnSpc>
                <a:spcPts val="3640"/>
              </a:lnSpc>
            </a:pPr>
          </a:p>
          <a:p>
            <a:pPr algn="l">
              <a:lnSpc>
                <a:spcPts val="3640"/>
              </a:lnSpc>
            </a:pPr>
            <a:r>
              <a:rPr lang="en-US" sz="2600">
                <a:solidFill>
                  <a:srgbClr val="000000"/>
                </a:solidFill>
                <a:latin typeface="Manrope 1"/>
                <a:ea typeface="Manrope 1"/>
                <a:cs typeface="Manrope 1"/>
                <a:sym typeface="Manrope 1"/>
              </a:rPr>
              <a:t>Har man mindre energi blir det viktigare att hushålla med den energi man har. Då kan det vara bra att se över vad som ger och tar energi och planera utifrån det.</a:t>
            </a:r>
          </a:p>
          <a:p>
            <a:pPr algn="l">
              <a:lnSpc>
                <a:spcPts val="3640"/>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7F4F3"/>
        </a:solidFill>
      </p:bgPr>
    </p:bg>
    <p:spTree>
      <p:nvGrpSpPr>
        <p:cNvPr id="1" name=""/>
        <p:cNvGrpSpPr/>
        <p:nvPr/>
      </p:nvGrpSpPr>
      <p:grpSpPr>
        <a:xfrm>
          <a:off x="0" y="0"/>
          <a:ext cx="0" cy="0"/>
          <a:chOff x="0" y="0"/>
          <a:chExt cx="0" cy="0"/>
        </a:xfrm>
      </p:grpSpPr>
      <p:grpSp>
        <p:nvGrpSpPr>
          <p:cNvPr name="Group 2" id="2"/>
          <p:cNvGrpSpPr/>
          <p:nvPr/>
        </p:nvGrpSpPr>
        <p:grpSpPr>
          <a:xfrm rot="0">
            <a:off x="12458586" y="0"/>
            <a:ext cx="5829414" cy="11324362"/>
            <a:chOff x="0" y="0"/>
            <a:chExt cx="7772553" cy="15099149"/>
          </a:xfrm>
        </p:grpSpPr>
        <p:pic>
          <p:nvPicPr>
            <p:cNvPr name="Picture 3" id="3"/>
            <p:cNvPicPr>
              <a:picLocks noChangeAspect="true"/>
            </p:cNvPicPr>
            <p:nvPr/>
          </p:nvPicPr>
          <p:blipFill>
            <a:blip r:embed="rId2"/>
            <a:srcRect l="15412" t="0" r="15412" b="0"/>
            <a:stretch>
              <a:fillRect/>
            </a:stretch>
          </p:blipFill>
          <p:spPr>
            <a:xfrm flipH="false" flipV="false">
              <a:off x="0" y="0"/>
              <a:ext cx="7772553" cy="7486074"/>
            </a:xfrm>
            <a:prstGeom prst="rect">
              <a:avLst/>
            </a:prstGeom>
          </p:spPr>
        </p:pic>
        <p:pic>
          <p:nvPicPr>
            <p:cNvPr name="Picture 4" id="4"/>
            <p:cNvPicPr>
              <a:picLocks noChangeAspect="true"/>
            </p:cNvPicPr>
            <p:nvPr/>
          </p:nvPicPr>
          <p:blipFill>
            <a:blip r:embed="rId3"/>
            <a:srcRect l="15347" t="0" r="15347" b="0"/>
            <a:stretch>
              <a:fillRect/>
            </a:stretch>
          </p:blipFill>
          <p:spPr>
            <a:xfrm flipH="false" flipV="false">
              <a:off x="0" y="7613074"/>
              <a:ext cx="7772553" cy="7486074"/>
            </a:xfrm>
            <a:prstGeom prst="rect">
              <a:avLst/>
            </a:prstGeom>
          </p:spPr>
        </p:pic>
      </p:grpSp>
      <p:grpSp>
        <p:nvGrpSpPr>
          <p:cNvPr name="Group 5" id="5"/>
          <p:cNvGrpSpPr/>
          <p:nvPr/>
        </p:nvGrpSpPr>
        <p:grpSpPr>
          <a:xfrm rot="0">
            <a:off x="12458586" y="0"/>
            <a:ext cx="5829414" cy="10805681"/>
            <a:chOff x="0" y="0"/>
            <a:chExt cx="7772553" cy="14407574"/>
          </a:xfrm>
        </p:grpSpPr>
        <p:pic>
          <p:nvPicPr>
            <p:cNvPr name="Picture 6" id="6"/>
            <p:cNvPicPr>
              <a:picLocks noChangeAspect="true"/>
            </p:cNvPicPr>
            <p:nvPr/>
          </p:nvPicPr>
          <p:blipFill>
            <a:blip r:embed="rId4"/>
            <a:srcRect l="13737" t="0" r="13737" b="0"/>
            <a:stretch>
              <a:fillRect/>
            </a:stretch>
          </p:blipFill>
          <p:spPr>
            <a:xfrm flipH="false" flipV="false">
              <a:off x="0" y="0"/>
              <a:ext cx="7772553" cy="7140287"/>
            </a:xfrm>
            <a:prstGeom prst="rect">
              <a:avLst/>
            </a:prstGeom>
          </p:spPr>
        </p:pic>
        <p:pic>
          <p:nvPicPr>
            <p:cNvPr name="Picture 7" id="7"/>
            <p:cNvPicPr>
              <a:picLocks noChangeAspect="true"/>
            </p:cNvPicPr>
            <p:nvPr/>
          </p:nvPicPr>
          <p:blipFill>
            <a:blip r:embed="rId5"/>
            <a:srcRect l="13737" t="0" r="13737" b="0"/>
            <a:stretch>
              <a:fillRect/>
            </a:stretch>
          </p:blipFill>
          <p:spPr>
            <a:xfrm flipH="false" flipV="false">
              <a:off x="0" y="7267287"/>
              <a:ext cx="7772553" cy="7140287"/>
            </a:xfrm>
            <a:prstGeom prst="rect">
              <a:avLst/>
            </a:prstGeom>
          </p:spPr>
        </p:pic>
      </p:grpSp>
      <p:grpSp>
        <p:nvGrpSpPr>
          <p:cNvPr name="Group 8" id="8"/>
          <p:cNvGrpSpPr/>
          <p:nvPr/>
        </p:nvGrpSpPr>
        <p:grpSpPr>
          <a:xfrm rot="0">
            <a:off x="12458586" y="0"/>
            <a:ext cx="5829414" cy="11324362"/>
            <a:chOff x="0" y="0"/>
            <a:chExt cx="7772553" cy="15099149"/>
          </a:xfrm>
        </p:grpSpPr>
        <p:pic>
          <p:nvPicPr>
            <p:cNvPr name="Picture 9" id="9"/>
            <p:cNvPicPr>
              <a:picLocks noChangeAspect="true"/>
            </p:cNvPicPr>
            <p:nvPr/>
          </p:nvPicPr>
          <p:blipFill>
            <a:blip r:embed="rId6"/>
            <a:srcRect l="7668" t="0" r="7668" b="0"/>
            <a:stretch>
              <a:fillRect/>
            </a:stretch>
          </p:blipFill>
          <p:spPr>
            <a:xfrm flipH="false" flipV="false">
              <a:off x="0" y="0"/>
              <a:ext cx="7772553" cy="7486074"/>
            </a:xfrm>
            <a:prstGeom prst="rect">
              <a:avLst/>
            </a:prstGeom>
          </p:spPr>
        </p:pic>
        <p:pic>
          <p:nvPicPr>
            <p:cNvPr name="Picture 10" id="10"/>
            <p:cNvPicPr>
              <a:picLocks noChangeAspect="true"/>
            </p:cNvPicPr>
            <p:nvPr/>
          </p:nvPicPr>
          <p:blipFill>
            <a:blip r:embed="rId7"/>
            <a:srcRect l="0" t="17915" r="0" b="17915"/>
            <a:stretch>
              <a:fillRect/>
            </a:stretch>
          </p:blipFill>
          <p:spPr>
            <a:xfrm flipH="false" flipV="false">
              <a:off x="0" y="7613074"/>
              <a:ext cx="7772553" cy="7486074"/>
            </a:xfrm>
            <a:prstGeom prst="rect">
              <a:avLst/>
            </a:prstGeom>
          </p:spPr>
        </p:pic>
      </p:grpSp>
      <p:sp>
        <p:nvSpPr>
          <p:cNvPr name="TextBox 11" id="11"/>
          <p:cNvSpPr txBox="true"/>
          <p:nvPr/>
        </p:nvSpPr>
        <p:spPr>
          <a:xfrm rot="0">
            <a:off x="15250368" y="364858"/>
            <a:ext cx="2209899" cy="372745"/>
          </a:xfrm>
          <a:prstGeom prst="rect">
            <a:avLst/>
          </a:prstGeom>
        </p:spPr>
        <p:txBody>
          <a:bodyPr anchor="t" rtlCol="false" tIns="0" lIns="0" bIns="0" rIns="0">
            <a:spAutoFit/>
          </a:bodyPr>
          <a:lstStyle/>
          <a:p>
            <a:pPr algn="ctr">
              <a:lnSpc>
                <a:spcPts val="3079"/>
              </a:lnSpc>
            </a:pPr>
            <a:r>
              <a:rPr lang="en-US" sz="2199">
                <a:solidFill>
                  <a:srgbClr val="FFFFFF"/>
                </a:solidFill>
                <a:latin typeface="Manrope 1"/>
                <a:ea typeface="Manrope 1"/>
                <a:cs typeface="Manrope 1"/>
                <a:sym typeface="Manrope 1"/>
              </a:rPr>
              <a:t>Trygghet Ur Stöd</a:t>
            </a:r>
          </a:p>
        </p:txBody>
      </p:sp>
      <p:sp>
        <p:nvSpPr>
          <p:cNvPr name="Freeform 12" id="12"/>
          <p:cNvSpPr/>
          <p:nvPr/>
        </p:nvSpPr>
        <p:spPr>
          <a:xfrm flipH="false" flipV="false" rot="-5400000">
            <a:off x="6499417" y="4565478"/>
            <a:ext cx="11422744" cy="1057661"/>
          </a:xfrm>
          <a:custGeom>
            <a:avLst/>
            <a:gdLst/>
            <a:ahLst/>
            <a:cxnLst/>
            <a:rect r="r" b="b" t="t" l="l"/>
            <a:pathLst>
              <a:path h="1057661" w="11422744">
                <a:moveTo>
                  <a:pt x="0" y="0"/>
                </a:moveTo>
                <a:lnTo>
                  <a:pt x="11422744" y="0"/>
                </a:lnTo>
                <a:lnTo>
                  <a:pt x="11422744" y="1057661"/>
                </a:lnTo>
                <a:lnTo>
                  <a:pt x="0" y="105766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3" id="13"/>
          <p:cNvSpPr txBox="true"/>
          <p:nvPr/>
        </p:nvSpPr>
        <p:spPr>
          <a:xfrm rot="0">
            <a:off x="1763334" y="1962150"/>
            <a:ext cx="9094601" cy="6296025"/>
          </a:xfrm>
          <a:prstGeom prst="rect">
            <a:avLst/>
          </a:prstGeom>
        </p:spPr>
        <p:txBody>
          <a:bodyPr anchor="t" rtlCol="false" tIns="0" lIns="0" bIns="0" rIns="0">
            <a:spAutoFit/>
          </a:bodyPr>
          <a:lstStyle/>
          <a:p>
            <a:pPr algn="l">
              <a:lnSpc>
                <a:spcPts val="5039"/>
              </a:lnSpc>
              <a:spcBef>
                <a:spcPct val="0"/>
              </a:spcBef>
            </a:pPr>
            <a:r>
              <a:rPr lang="en-US" sz="3599">
                <a:solidFill>
                  <a:srgbClr val="AF1385"/>
                </a:solidFill>
                <a:latin typeface="Manrope 1"/>
                <a:ea typeface="Manrope 1"/>
                <a:cs typeface="Manrope 1"/>
                <a:sym typeface="Manrope 1"/>
              </a:rPr>
              <a:t>Tips på frågor att fundera över</a:t>
            </a:r>
          </a:p>
          <a:p>
            <a:pPr algn="l">
              <a:lnSpc>
                <a:spcPts val="5039"/>
              </a:lnSpc>
            </a:pPr>
            <a:r>
              <a:rPr lang="en-US" sz="3599">
                <a:solidFill>
                  <a:srgbClr val="AF1385"/>
                </a:solidFill>
                <a:latin typeface="Manrope 1"/>
                <a:ea typeface="Manrope 1"/>
                <a:cs typeface="Manrope 1"/>
                <a:sym typeface="Manrope 1"/>
              </a:rPr>
              <a:t> </a:t>
            </a:r>
          </a:p>
          <a:p>
            <a:pPr algn="l">
              <a:lnSpc>
                <a:spcPts val="3360"/>
              </a:lnSpc>
            </a:pPr>
            <a:r>
              <a:rPr lang="en-US" sz="2400">
                <a:solidFill>
                  <a:srgbClr val="000000"/>
                </a:solidFill>
                <a:latin typeface="Manrope 1"/>
                <a:ea typeface="Manrope 1"/>
                <a:cs typeface="Manrope 1"/>
                <a:sym typeface="Manrope 1"/>
              </a:rPr>
              <a:t>Vill du undersöka vidare hur din energi ser ut kan du ta hjälp av dessa frågor:</a:t>
            </a:r>
          </a:p>
          <a:p>
            <a:pPr algn="l">
              <a:lnSpc>
                <a:spcPts val="3360"/>
              </a:lnSpc>
            </a:pPr>
          </a:p>
          <a:p>
            <a:pPr algn="l" marL="518162" indent="-259081" lvl="1">
              <a:lnSpc>
                <a:spcPts val="3360"/>
              </a:lnSpc>
              <a:buFont typeface="Arial"/>
              <a:buChar char="•"/>
            </a:pPr>
            <a:r>
              <a:rPr lang="en-US" sz="2400">
                <a:solidFill>
                  <a:srgbClr val="000000"/>
                </a:solidFill>
                <a:latin typeface="Manrope 1"/>
                <a:ea typeface="Manrope 1"/>
                <a:cs typeface="Manrope 1"/>
                <a:sym typeface="Manrope 1"/>
              </a:rPr>
              <a:t>Hur mycket orkar du göra på en dag?</a:t>
            </a:r>
          </a:p>
          <a:p>
            <a:pPr algn="l" marL="518162" indent="-259081" lvl="1">
              <a:lnSpc>
                <a:spcPts val="3360"/>
              </a:lnSpc>
              <a:buFont typeface="Arial"/>
              <a:buChar char="•"/>
            </a:pPr>
            <a:r>
              <a:rPr lang="en-US" sz="2400">
                <a:solidFill>
                  <a:srgbClr val="000000"/>
                </a:solidFill>
                <a:latin typeface="Manrope 1"/>
                <a:ea typeface="Manrope 1"/>
                <a:cs typeface="Manrope 1"/>
                <a:sym typeface="Manrope 1"/>
              </a:rPr>
              <a:t>Räcker energin till det du vill göra?</a:t>
            </a:r>
          </a:p>
          <a:p>
            <a:pPr algn="l" marL="518162" indent="-259081" lvl="1">
              <a:lnSpc>
                <a:spcPts val="3360"/>
              </a:lnSpc>
              <a:buFont typeface="Arial"/>
              <a:buChar char="•"/>
            </a:pPr>
            <a:r>
              <a:rPr lang="en-US" sz="2400">
                <a:solidFill>
                  <a:srgbClr val="000000"/>
                </a:solidFill>
                <a:latin typeface="Manrope 1"/>
                <a:ea typeface="Manrope 1"/>
                <a:cs typeface="Manrope 1"/>
                <a:sym typeface="Manrope 1"/>
              </a:rPr>
              <a:t>Vilka aktiviteter tar mest energi?</a:t>
            </a:r>
          </a:p>
          <a:p>
            <a:pPr algn="l" marL="518162" indent="-259081" lvl="1">
              <a:lnSpc>
                <a:spcPts val="3360"/>
              </a:lnSpc>
              <a:buFont typeface="Arial"/>
              <a:buChar char="•"/>
            </a:pPr>
            <a:r>
              <a:rPr lang="en-US" sz="2400">
                <a:solidFill>
                  <a:srgbClr val="000000"/>
                </a:solidFill>
                <a:latin typeface="Manrope 1"/>
                <a:ea typeface="Manrope 1"/>
                <a:cs typeface="Manrope 1"/>
                <a:sym typeface="Manrope 1"/>
              </a:rPr>
              <a:t>Vad ger dig energi?</a:t>
            </a:r>
          </a:p>
          <a:p>
            <a:pPr algn="l" marL="518162" indent="-259081" lvl="1">
              <a:lnSpc>
                <a:spcPts val="3360"/>
              </a:lnSpc>
              <a:buFont typeface="Arial"/>
              <a:buChar char="•"/>
            </a:pPr>
            <a:r>
              <a:rPr lang="en-US" sz="2400">
                <a:solidFill>
                  <a:srgbClr val="000000"/>
                </a:solidFill>
                <a:latin typeface="Manrope 1"/>
                <a:ea typeface="Manrope 1"/>
                <a:cs typeface="Manrope 1"/>
                <a:sym typeface="Manrope 1"/>
              </a:rPr>
              <a:t>När på dagen har du mest energi?</a:t>
            </a:r>
          </a:p>
          <a:p>
            <a:pPr algn="l" marL="518162" indent="-259081" lvl="1">
              <a:lnSpc>
                <a:spcPts val="3360"/>
              </a:lnSpc>
              <a:buFont typeface="Arial"/>
              <a:buChar char="•"/>
            </a:pPr>
            <a:r>
              <a:rPr lang="en-US" sz="2400">
                <a:solidFill>
                  <a:srgbClr val="000000"/>
                </a:solidFill>
                <a:latin typeface="Manrope 1"/>
                <a:ea typeface="Manrope 1"/>
                <a:cs typeface="Manrope 1"/>
                <a:sym typeface="Manrope 1"/>
              </a:rPr>
              <a:t>Kan en aktivitet både ge och ta energi?</a:t>
            </a:r>
          </a:p>
          <a:p>
            <a:pPr algn="l">
              <a:lnSpc>
                <a:spcPts val="3360"/>
              </a:lnSpc>
            </a:pPr>
            <a:r>
              <a:rPr lang="en-US" sz="2400">
                <a:solidFill>
                  <a:srgbClr val="000000"/>
                </a:solidFill>
                <a:latin typeface="Manrope 1"/>
                <a:ea typeface="Manrope 1"/>
                <a:cs typeface="Manrope 1"/>
                <a:sym typeface="Manrope 1"/>
              </a:rPr>
              <a:t>       Vad är skillnaden och kan du påverka det?</a:t>
            </a:r>
          </a:p>
          <a:p>
            <a:pPr algn="l" marL="518162" indent="-259081" lvl="1">
              <a:lnSpc>
                <a:spcPts val="3360"/>
              </a:lnSpc>
              <a:buFont typeface="Arial"/>
              <a:buChar char="•"/>
            </a:pPr>
            <a:r>
              <a:rPr lang="en-US" sz="2400">
                <a:solidFill>
                  <a:srgbClr val="000000"/>
                </a:solidFill>
                <a:latin typeface="Manrope 1"/>
                <a:ea typeface="Manrope 1"/>
                <a:cs typeface="Manrope 1"/>
                <a:sym typeface="Manrope 1"/>
              </a:rPr>
              <a:t>Behöver du ändra något eller ta bort något för att må bättre?</a:t>
            </a:r>
          </a:p>
          <a:p>
            <a:pPr algn="l">
              <a:lnSpc>
                <a:spcPts val="3360"/>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7F4F3"/>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125185" y="4993515"/>
            <a:ext cx="14012076" cy="1751509"/>
          </a:xfrm>
          <a:custGeom>
            <a:avLst/>
            <a:gdLst/>
            <a:ahLst/>
            <a:cxnLst/>
            <a:rect r="r" b="b" t="t" l="l"/>
            <a:pathLst>
              <a:path h="1751509" w="14012076">
                <a:moveTo>
                  <a:pt x="0" y="0"/>
                </a:moveTo>
                <a:lnTo>
                  <a:pt x="14012076" y="0"/>
                </a:lnTo>
                <a:lnTo>
                  <a:pt x="14012076" y="1751509"/>
                </a:lnTo>
                <a:lnTo>
                  <a:pt x="0" y="17515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5250368" y="364858"/>
            <a:ext cx="2209899" cy="372745"/>
          </a:xfrm>
          <a:prstGeom prst="rect">
            <a:avLst/>
          </a:prstGeom>
        </p:spPr>
        <p:txBody>
          <a:bodyPr anchor="t" rtlCol="false" tIns="0" lIns="0" bIns="0" rIns="0">
            <a:spAutoFit/>
          </a:bodyPr>
          <a:lstStyle/>
          <a:p>
            <a:pPr algn="ctr">
              <a:lnSpc>
                <a:spcPts val="3079"/>
              </a:lnSpc>
            </a:pPr>
            <a:r>
              <a:rPr lang="en-US" sz="2199">
                <a:solidFill>
                  <a:srgbClr val="AF1685"/>
                </a:solidFill>
                <a:latin typeface="Manrope 1"/>
                <a:ea typeface="Manrope 1"/>
                <a:cs typeface="Manrope 1"/>
                <a:sym typeface="Manrope 1"/>
              </a:rPr>
              <a:t>Trygghet Ur Stöd</a:t>
            </a:r>
          </a:p>
        </p:txBody>
      </p:sp>
      <p:sp>
        <p:nvSpPr>
          <p:cNvPr name="TextBox 4" id="4"/>
          <p:cNvSpPr txBox="true"/>
          <p:nvPr/>
        </p:nvSpPr>
        <p:spPr>
          <a:xfrm rot="0">
            <a:off x="6227538" y="2877312"/>
            <a:ext cx="9022831" cy="5305425"/>
          </a:xfrm>
          <a:prstGeom prst="rect">
            <a:avLst/>
          </a:prstGeom>
        </p:spPr>
        <p:txBody>
          <a:bodyPr anchor="t" rtlCol="false" tIns="0" lIns="0" bIns="0" rIns="0">
            <a:spAutoFit/>
          </a:bodyPr>
          <a:lstStyle/>
          <a:p>
            <a:pPr algn="l">
              <a:lnSpc>
                <a:spcPts val="4800"/>
              </a:lnSpc>
            </a:pPr>
            <a:r>
              <a:rPr lang="en-US" sz="4000">
                <a:solidFill>
                  <a:srgbClr val="AF1385"/>
                </a:solidFill>
                <a:latin typeface="Manrope 1"/>
                <a:ea typeface="Manrope 1"/>
                <a:cs typeface="Manrope 1"/>
                <a:sym typeface="Manrope 1"/>
              </a:rPr>
              <a:t>Film</a:t>
            </a:r>
          </a:p>
          <a:p>
            <a:pPr algn="l">
              <a:lnSpc>
                <a:spcPts val="3120"/>
              </a:lnSpc>
            </a:pPr>
          </a:p>
          <a:p>
            <a:pPr algn="l">
              <a:lnSpc>
                <a:spcPts val="3120"/>
              </a:lnSpc>
            </a:pPr>
            <a:r>
              <a:rPr lang="en-US" sz="2600" b="true">
                <a:solidFill>
                  <a:srgbClr val="AF1385"/>
                </a:solidFill>
                <a:latin typeface="Manrope 1 Bold"/>
                <a:ea typeface="Manrope 1 Bold"/>
                <a:cs typeface="Manrope 1 Bold"/>
                <a:sym typeface="Manrope 1 Bold"/>
              </a:rPr>
              <a:t>“</a:t>
            </a:r>
            <a:r>
              <a:rPr lang="en-US" sz="2600" b="true">
                <a:solidFill>
                  <a:srgbClr val="AF1585"/>
                </a:solidFill>
                <a:latin typeface="Manrope 1 Bold"/>
                <a:ea typeface="Manrope 1 Bold"/>
                <a:cs typeface="Manrope 1 Bold"/>
                <a:sym typeface="Manrope 1 Bold"/>
              </a:rPr>
              <a:t>Möt en energicoach“</a:t>
            </a:r>
          </a:p>
          <a:p>
            <a:pPr algn="l">
              <a:lnSpc>
                <a:spcPts val="3120"/>
              </a:lnSpc>
            </a:pPr>
          </a:p>
          <a:p>
            <a:pPr algn="l">
              <a:lnSpc>
                <a:spcPts val="3120"/>
              </a:lnSpc>
            </a:pPr>
            <a:r>
              <a:rPr lang="en-US" sz="2600">
                <a:solidFill>
                  <a:srgbClr val="000000"/>
                </a:solidFill>
                <a:latin typeface="Manrope 1"/>
                <a:ea typeface="Manrope 1"/>
                <a:cs typeface="Manrope 1"/>
                <a:sym typeface="Manrope 1"/>
              </a:rPr>
              <a:t>Arbetsterapeuten Lena Walleborn berättar om energi.</a:t>
            </a:r>
          </a:p>
          <a:p>
            <a:pPr algn="l">
              <a:lnSpc>
                <a:spcPts val="3120"/>
              </a:lnSpc>
            </a:pPr>
          </a:p>
          <a:p>
            <a:pPr algn="l">
              <a:lnSpc>
                <a:spcPts val="3120"/>
              </a:lnSpc>
            </a:pPr>
            <a:r>
              <a:rPr lang="en-US" sz="2600">
                <a:solidFill>
                  <a:srgbClr val="000000"/>
                </a:solidFill>
                <a:latin typeface="Manrope 1"/>
                <a:ea typeface="Manrope 1"/>
                <a:cs typeface="Manrope 1"/>
                <a:sym typeface="Manrope 1"/>
              </a:rPr>
              <a:t>Genom att veta mer om vad energilösheten beror på och förstå hur man själv fungerar kan man må bättre och känna sig mer nöjd med sig själv.</a:t>
            </a:r>
          </a:p>
          <a:p>
            <a:pPr algn="l">
              <a:lnSpc>
                <a:spcPts val="3120"/>
              </a:lnSpc>
            </a:pPr>
          </a:p>
          <a:p>
            <a:pPr algn="l">
              <a:lnSpc>
                <a:spcPts val="3120"/>
              </a:lnSpc>
            </a:pPr>
            <a:r>
              <a:rPr lang="en-US" sz="2600">
                <a:solidFill>
                  <a:srgbClr val="000000"/>
                </a:solidFill>
                <a:latin typeface="Manrope 1"/>
                <a:ea typeface="Manrope 1"/>
                <a:cs typeface="Manrope 1"/>
                <a:sym typeface="Manrope 1"/>
              </a:rPr>
              <a:t>I filmen pratas det om autism, men vi tror att alla kan ha nytta av innehållet. Den är skapad av </a:t>
            </a:r>
            <a:r>
              <a:rPr lang="en-US" b="true" sz="2600">
                <a:solidFill>
                  <a:srgbClr val="000000"/>
                </a:solidFill>
                <a:latin typeface="Manrope 1 Bold"/>
                <a:ea typeface="Manrope 1 Bold"/>
                <a:cs typeface="Manrope 1 Bold"/>
                <a:sym typeface="Manrope 1 Bold"/>
              </a:rPr>
              <a:t>Habilitering och Hälsa, Stockholm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5175533" y="7256357"/>
            <a:ext cx="1758527" cy="1758527"/>
          </a:xfrm>
          <a:custGeom>
            <a:avLst/>
            <a:gdLst/>
            <a:ahLst/>
            <a:cxnLst/>
            <a:rect r="r" b="b" t="t" l="l"/>
            <a:pathLst>
              <a:path h="1758527" w="1758527">
                <a:moveTo>
                  <a:pt x="0" y="0"/>
                </a:moveTo>
                <a:lnTo>
                  <a:pt x="1758527" y="0"/>
                </a:lnTo>
                <a:lnTo>
                  <a:pt x="1758527" y="1758528"/>
                </a:lnTo>
                <a:lnTo>
                  <a:pt x="0" y="1758528"/>
                </a:lnTo>
                <a:lnTo>
                  <a:pt x="0" y="0"/>
                </a:lnTo>
                <a:close/>
              </a:path>
            </a:pathLst>
          </a:custGeom>
          <a:blipFill>
            <a:blip r:embed="rId3"/>
            <a:stretch>
              <a:fillRect l="0" t="0" r="0" b="0"/>
            </a:stretch>
          </a:blipFill>
        </p:spPr>
      </p:sp>
      <p:grpSp>
        <p:nvGrpSpPr>
          <p:cNvPr name="Group 4" id="4"/>
          <p:cNvGrpSpPr/>
          <p:nvPr/>
        </p:nvGrpSpPr>
        <p:grpSpPr>
          <a:xfrm rot="0">
            <a:off x="0" y="6482538"/>
            <a:ext cx="18759533" cy="2528845"/>
            <a:chOff x="0" y="0"/>
            <a:chExt cx="6345817" cy="855436"/>
          </a:xfrm>
        </p:grpSpPr>
        <p:sp>
          <p:nvSpPr>
            <p:cNvPr name="Freeform 5" id="5"/>
            <p:cNvSpPr/>
            <p:nvPr/>
          </p:nvSpPr>
          <p:spPr>
            <a:xfrm flipH="false" flipV="false" rot="0">
              <a:off x="0" y="0"/>
              <a:ext cx="6345817" cy="855436"/>
            </a:xfrm>
            <a:custGeom>
              <a:avLst/>
              <a:gdLst/>
              <a:ahLst/>
              <a:cxnLst/>
              <a:rect r="r" b="b" t="t" l="l"/>
              <a:pathLst>
                <a:path h="855436" w="6345817">
                  <a:moveTo>
                    <a:pt x="0" y="0"/>
                  </a:moveTo>
                  <a:lnTo>
                    <a:pt x="6345817" y="0"/>
                  </a:lnTo>
                  <a:lnTo>
                    <a:pt x="6345817" y="855436"/>
                  </a:lnTo>
                  <a:lnTo>
                    <a:pt x="0" y="855436"/>
                  </a:lnTo>
                  <a:close/>
                </a:path>
              </a:pathLst>
            </a:custGeom>
            <a:solidFill>
              <a:srgbClr val="F7F4F3"/>
            </a:solidFill>
          </p:spPr>
        </p:sp>
      </p:grpSp>
      <p:sp>
        <p:nvSpPr>
          <p:cNvPr name="Freeform 6" id="6"/>
          <p:cNvSpPr/>
          <p:nvPr/>
        </p:nvSpPr>
        <p:spPr>
          <a:xfrm flipH="false" flipV="false" rot="0">
            <a:off x="6934060" y="5953896"/>
            <a:ext cx="1302462" cy="1302462"/>
          </a:xfrm>
          <a:custGeom>
            <a:avLst/>
            <a:gdLst/>
            <a:ahLst/>
            <a:cxnLst/>
            <a:rect r="r" b="b" t="t" l="l"/>
            <a:pathLst>
              <a:path h="1302462" w="1302462">
                <a:moveTo>
                  <a:pt x="0" y="0"/>
                </a:moveTo>
                <a:lnTo>
                  <a:pt x="1302462" y="0"/>
                </a:lnTo>
                <a:lnTo>
                  <a:pt x="1302462" y="1302461"/>
                </a:lnTo>
                <a:lnTo>
                  <a:pt x="0" y="1302461"/>
                </a:lnTo>
                <a:lnTo>
                  <a:pt x="0" y="0"/>
                </a:lnTo>
                <a:close/>
              </a:path>
            </a:pathLst>
          </a:custGeom>
          <a:blipFill>
            <a:blip r:embed="rId4"/>
            <a:stretch>
              <a:fillRect l="0" t="0" r="0" b="0"/>
            </a:stretch>
          </a:blipFill>
        </p:spPr>
      </p:sp>
      <p:sp>
        <p:nvSpPr>
          <p:cNvPr name="TextBox 7" id="7"/>
          <p:cNvSpPr txBox="true"/>
          <p:nvPr/>
        </p:nvSpPr>
        <p:spPr>
          <a:xfrm rot="0">
            <a:off x="15250368" y="364858"/>
            <a:ext cx="2209899" cy="372745"/>
          </a:xfrm>
          <a:prstGeom prst="rect">
            <a:avLst/>
          </a:prstGeom>
        </p:spPr>
        <p:txBody>
          <a:bodyPr anchor="t" rtlCol="false" tIns="0" lIns="0" bIns="0" rIns="0">
            <a:spAutoFit/>
          </a:bodyPr>
          <a:lstStyle/>
          <a:p>
            <a:pPr algn="ctr">
              <a:lnSpc>
                <a:spcPts val="3079"/>
              </a:lnSpc>
            </a:pPr>
            <a:r>
              <a:rPr lang="en-US" sz="2199">
                <a:solidFill>
                  <a:srgbClr val="FFFFFF"/>
                </a:solidFill>
                <a:latin typeface="Manrope 1"/>
                <a:ea typeface="Manrope 1"/>
                <a:cs typeface="Manrope 1"/>
                <a:sym typeface="Manrope 1"/>
              </a:rPr>
              <a:t>Trygghet Ur Stöd</a:t>
            </a:r>
          </a:p>
        </p:txBody>
      </p:sp>
      <p:grpSp>
        <p:nvGrpSpPr>
          <p:cNvPr name="Group 8" id="8"/>
          <p:cNvGrpSpPr/>
          <p:nvPr/>
        </p:nvGrpSpPr>
        <p:grpSpPr>
          <a:xfrm rot="0">
            <a:off x="3550314" y="6607604"/>
            <a:ext cx="11658905" cy="1813710"/>
            <a:chOff x="0" y="0"/>
            <a:chExt cx="15545207" cy="2418280"/>
          </a:xfrm>
        </p:grpSpPr>
        <p:sp>
          <p:nvSpPr>
            <p:cNvPr name="TextBox 9" id="9"/>
            <p:cNvSpPr txBox="true"/>
            <p:nvPr/>
          </p:nvSpPr>
          <p:spPr>
            <a:xfrm rot="0">
              <a:off x="0" y="0"/>
              <a:ext cx="15545207" cy="723900"/>
            </a:xfrm>
            <a:prstGeom prst="rect">
              <a:avLst/>
            </a:prstGeom>
          </p:spPr>
          <p:txBody>
            <a:bodyPr anchor="t" rtlCol="false" tIns="0" lIns="0" bIns="0" rIns="0">
              <a:spAutoFit/>
            </a:bodyPr>
            <a:lstStyle/>
            <a:p>
              <a:pPr algn="ctr">
                <a:lnSpc>
                  <a:spcPts val="4320"/>
                </a:lnSpc>
              </a:pPr>
              <a:r>
                <a:rPr lang="en-US" sz="3600">
                  <a:solidFill>
                    <a:srgbClr val="AF1385"/>
                  </a:solidFill>
                  <a:latin typeface="Manrope 1"/>
                  <a:ea typeface="Manrope 1"/>
                  <a:cs typeface="Manrope 1"/>
                  <a:sym typeface="Manrope 1"/>
                </a:rPr>
                <a:t>Film</a:t>
              </a:r>
            </a:p>
          </p:txBody>
        </p:sp>
        <p:sp>
          <p:nvSpPr>
            <p:cNvPr name="TextBox 10" id="10"/>
            <p:cNvSpPr txBox="true"/>
            <p:nvPr/>
          </p:nvSpPr>
          <p:spPr>
            <a:xfrm rot="0">
              <a:off x="2096909" y="858869"/>
              <a:ext cx="11344278" cy="1547286"/>
            </a:xfrm>
            <a:prstGeom prst="rect">
              <a:avLst/>
            </a:prstGeom>
          </p:spPr>
          <p:txBody>
            <a:bodyPr anchor="t" rtlCol="false" tIns="0" lIns="0" bIns="0" rIns="0">
              <a:spAutoFit/>
            </a:bodyPr>
            <a:lstStyle/>
            <a:p>
              <a:pPr algn="ctr">
                <a:lnSpc>
                  <a:spcPts val="9799"/>
                </a:lnSpc>
              </a:pPr>
              <a:r>
                <a:rPr lang="en-US" sz="6999">
                  <a:solidFill>
                    <a:srgbClr val="AF1385"/>
                  </a:solidFill>
                  <a:latin typeface="Organika"/>
                  <a:ea typeface="Organika"/>
                  <a:cs typeface="Organika"/>
                  <a:sym typeface="Organika"/>
                </a:rPr>
                <a:t>Möt en energicoach</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5175533" y="7256357"/>
            <a:ext cx="1758527" cy="1758527"/>
          </a:xfrm>
          <a:custGeom>
            <a:avLst/>
            <a:gdLst/>
            <a:ahLst/>
            <a:cxnLst/>
            <a:rect r="r" b="b" t="t" l="l"/>
            <a:pathLst>
              <a:path h="1758527" w="1758527">
                <a:moveTo>
                  <a:pt x="0" y="0"/>
                </a:moveTo>
                <a:lnTo>
                  <a:pt x="1758527" y="0"/>
                </a:lnTo>
                <a:lnTo>
                  <a:pt x="1758527" y="1758528"/>
                </a:lnTo>
                <a:lnTo>
                  <a:pt x="0" y="1758528"/>
                </a:lnTo>
                <a:lnTo>
                  <a:pt x="0" y="0"/>
                </a:lnTo>
                <a:close/>
              </a:path>
            </a:pathLst>
          </a:custGeom>
          <a:blipFill>
            <a:blip r:embed="rId3"/>
            <a:stretch>
              <a:fillRect l="0" t="0" r="0" b="0"/>
            </a:stretch>
          </a:blipFill>
        </p:spPr>
      </p:sp>
      <p:grpSp>
        <p:nvGrpSpPr>
          <p:cNvPr name="Group 4" id="4"/>
          <p:cNvGrpSpPr/>
          <p:nvPr/>
        </p:nvGrpSpPr>
        <p:grpSpPr>
          <a:xfrm rot="0">
            <a:off x="0" y="6486040"/>
            <a:ext cx="18759533" cy="2528845"/>
            <a:chOff x="0" y="0"/>
            <a:chExt cx="6345817" cy="855436"/>
          </a:xfrm>
        </p:grpSpPr>
        <p:sp>
          <p:nvSpPr>
            <p:cNvPr name="Freeform 5" id="5"/>
            <p:cNvSpPr/>
            <p:nvPr/>
          </p:nvSpPr>
          <p:spPr>
            <a:xfrm flipH="false" flipV="false" rot="0">
              <a:off x="0" y="0"/>
              <a:ext cx="6345817" cy="855436"/>
            </a:xfrm>
            <a:custGeom>
              <a:avLst/>
              <a:gdLst/>
              <a:ahLst/>
              <a:cxnLst/>
              <a:rect r="r" b="b" t="t" l="l"/>
              <a:pathLst>
                <a:path h="855436" w="6345817">
                  <a:moveTo>
                    <a:pt x="0" y="0"/>
                  </a:moveTo>
                  <a:lnTo>
                    <a:pt x="6345817" y="0"/>
                  </a:lnTo>
                  <a:lnTo>
                    <a:pt x="6345817" y="855436"/>
                  </a:lnTo>
                  <a:lnTo>
                    <a:pt x="0" y="855436"/>
                  </a:lnTo>
                  <a:close/>
                </a:path>
              </a:pathLst>
            </a:custGeom>
            <a:solidFill>
              <a:srgbClr val="F7F4F3"/>
            </a:solidFill>
          </p:spPr>
        </p:sp>
      </p:grpSp>
      <p:sp>
        <p:nvSpPr>
          <p:cNvPr name="Freeform 6" id="6"/>
          <p:cNvSpPr/>
          <p:nvPr/>
        </p:nvSpPr>
        <p:spPr>
          <a:xfrm flipH="false" flipV="false" rot="0">
            <a:off x="6606792" y="5866077"/>
            <a:ext cx="1390281" cy="1390281"/>
          </a:xfrm>
          <a:custGeom>
            <a:avLst/>
            <a:gdLst/>
            <a:ahLst/>
            <a:cxnLst/>
            <a:rect r="r" b="b" t="t" l="l"/>
            <a:pathLst>
              <a:path h="1390281" w="1390281">
                <a:moveTo>
                  <a:pt x="0" y="0"/>
                </a:moveTo>
                <a:lnTo>
                  <a:pt x="1390281" y="0"/>
                </a:lnTo>
                <a:lnTo>
                  <a:pt x="1390281" y="1390280"/>
                </a:lnTo>
                <a:lnTo>
                  <a:pt x="0" y="1390280"/>
                </a:lnTo>
                <a:lnTo>
                  <a:pt x="0" y="0"/>
                </a:lnTo>
                <a:close/>
              </a:path>
            </a:pathLst>
          </a:custGeom>
          <a:blipFill>
            <a:blip r:embed="rId3"/>
            <a:stretch>
              <a:fillRect l="0" t="0" r="0" b="0"/>
            </a:stretch>
          </a:blipFill>
        </p:spPr>
      </p:sp>
      <p:sp>
        <p:nvSpPr>
          <p:cNvPr name="TextBox 7" id="7"/>
          <p:cNvSpPr txBox="true"/>
          <p:nvPr/>
        </p:nvSpPr>
        <p:spPr>
          <a:xfrm rot="0">
            <a:off x="15250368" y="364858"/>
            <a:ext cx="2209899" cy="372745"/>
          </a:xfrm>
          <a:prstGeom prst="rect">
            <a:avLst/>
          </a:prstGeom>
        </p:spPr>
        <p:txBody>
          <a:bodyPr anchor="t" rtlCol="false" tIns="0" lIns="0" bIns="0" rIns="0">
            <a:spAutoFit/>
          </a:bodyPr>
          <a:lstStyle/>
          <a:p>
            <a:pPr algn="ctr">
              <a:lnSpc>
                <a:spcPts val="3079"/>
              </a:lnSpc>
            </a:pPr>
            <a:r>
              <a:rPr lang="en-US" sz="2199">
                <a:solidFill>
                  <a:srgbClr val="FFFFFF"/>
                </a:solidFill>
                <a:latin typeface="Manrope 1"/>
                <a:ea typeface="Manrope 1"/>
                <a:cs typeface="Manrope 1"/>
                <a:sym typeface="Manrope 1"/>
              </a:rPr>
              <a:t>Trygghet Ur Stöd</a:t>
            </a:r>
          </a:p>
        </p:txBody>
      </p:sp>
      <p:grpSp>
        <p:nvGrpSpPr>
          <p:cNvPr name="Group 8" id="8"/>
          <p:cNvGrpSpPr/>
          <p:nvPr/>
        </p:nvGrpSpPr>
        <p:grpSpPr>
          <a:xfrm rot="0">
            <a:off x="3313291" y="6773502"/>
            <a:ext cx="11658905" cy="1813710"/>
            <a:chOff x="0" y="0"/>
            <a:chExt cx="15545207" cy="2418280"/>
          </a:xfrm>
        </p:grpSpPr>
        <p:sp>
          <p:nvSpPr>
            <p:cNvPr name="TextBox 9" id="9"/>
            <p:cNvSpPr txBox="true"/>
            <p:nvPr/>
          </p:nvSpPr>
          <p:spPr>
            <a:xfrm rot="0">
              <a:off x="0" y="0"/>
              <a:ext cx="15545207" cy="723900"/>
            </a:xfrm>
            <a:prstGeom prst="rect">
              <a:avLst/>
            </a:prstGeom>
          </p:spPr>
          <p:txBody>
            <a:bodyPr anchor="t" rtlCol="false" tIns="0" lIns="0" bIns="0" rIns="0">
              <a:spAutoFit/>
            </a:bodyPr>
            <a:lstStyle/>
            <a:p>
              <a:pPr algn="ctr">
                <a:lnSpc>
                  <a:spcPts val="4320"/>
                </a:lnSpc>
              </a:pPr>
              <a:r>
                <a:rPr lang="en-US" sz="3600">
                  <a:solidFill>
                    <a:srgbClr val="AF1385"/>
                  </a:solidFill>
                  <a:latin typeface="Manrope 1"/>
                  <a:ea typeface="Manrope 1"/>
                  <a:cs typeface="Manrope 1"/>
                  <a:sym typeface="Manrope 1"/>
                </a:rPr>
                <a:t>Övning</a:t>
              </a:r>
            </a:p>
          </p:txBody>
        </p:sp>
        <p:sp>
          <p:nvSpPr>
            <p:cNvPr name="TextBox 10" id="10"/>
            <p:cNvSpPr txBox="true"/>
            <p:nvPr/>
          </p:nvSpPr>
          <p:spPr>
            <a:xfrm rot="0">
              <a:off x="2096909" y="858869"/>
              <a:ext cx="11344278" cy="1547286"/>
            </a:xfrm>
            <a:prstGeom prst="rect">
              <a:avLst/>
            </a:prstGeom>
          </p:spPr>
          <p:txBody>
            <a:bodyPr anchor="t" rtlCol="false" tIns="0" lIns="0" bIns="0" rIns="0">
              <a:spAutoFit/>
            </a:bodyPr>
            <a:lstStyle/>
            <a:p>
              <a:pPr algn="ctr">
                <a:lnSpc>
                  <a:spcPts val="9799"/>
                </a:lnSpc>
              </a:pPr>
              <a:r>
                <a:rPr lang="en-US" sz="6999">
                  <a:solidFill>
                    <a:srgbClr val="AF1385"/>
                  </a:solidFill>
                  <a:latin typeface="Organika"/>
                  <a:ea typeface="Organika"/>
                  <a:cs typeface="Organika"/>
                  <a:sym typeface="Organika"/>
                </a:rPr>
                <a:t>Min energi </a:t>
              </a:r>
            </a:p>
          </p:txBody>
        </p:sp>
      </p:grpSp>
      <p:sp>
        <p:nvSpPr>
          <p:cNvPr name="TextBox 11" id="11"/>
          <p:cNvSpPr txBox="true"/>
          <p:nvPr/>
        </p:nvSpPr>
        <p:spPr>
          <a:xfrm rot="0">
            <a:off x="13720438" y="8658650"/>
            <a:ext cx="3806924" cy="356235"/>
          </a:xfrm>
          <a:prstGeom prst="rect">
            <a:avLst/>
          </a:prstGeom>
        </p:spPr>
        <p:txBody>
          <a:bodyPr anchor="t" rtlCol="false" tIns="0" lIns="0" bIns="0" rIns="0">
            <a:spAutoFit/>
          </a:bodyPr>
          <a:lstStyle/>
          <a:p>
            <a:pPr algn="ctr">
              <a:lnSpc>
                <a:spcPts val="2940"/>
              </a:lnSpc>
            </a:pPr>
            <a:r>
              <a:rPr lang="en-US" sz="2100">
                <a:solidFill>
                  <a:srgbClr val="AF1385"/>
                </a:solidFill>
                <a:latin typeface="Manrope 1"/>
                <a:ea typeface="Manrope 1"/>
                <a:cs typeface="Manrope 1"/>
                <a:sym typeface="Manrope 1"/>
              </a:rPr>
              <a:t>Finns på sidan 23 i studiehäftet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7F4F3"/>
        </a:solidFill>
      </p:bgPr>
    </p:bg>
    <p:spTree>
      <p:nvGrpSpPr>
        <p:cNvPr id="1" name=""/>
        <p:cNvGrpSpPr/>
        <p:nvPr/>
      </p:nvGrpSpPr>
      <p:grpSpPr>
        <a:xfrm>
          <a:off x="0" y="0"/>
          <a:ext cx="0" cy="0"/>
          <a:chOff x="0" y="0"/>
          <a:chExt cx="0" cy="0"/>
        </a:xfrm>
      </p:grpSpPr>
      <p:sp>
        <p:nvSpPr>
          <p:cNvPr name="Freeform 2" id="2"/>
          <p:cNvSpPr/>
          <p:nvPr/>
        </p:nvSpPr>
        <p:spPr>
          <a:xfrm flipH="false" flipV="false" rot="0">
            <a:off x="2554514" y="1857795"/>
            <a:ext cx="954468" cy="954468"/>
          </a:xfrm>
          <a:custGeom>
            <a:avLst/>
            <a:gdLst/>
            <a:ahLst/>
            <a:cxnLst/>
            <a:rect r="r" b="b" t="t" l="l"/>
            <a:pathLst>
              <a:path h="954468" w="954468">
                <a:moveTo>
                  <a:pt x="0" y="0"/>
                </a:moveTo>
                <a:lnTo>
                  <a:pt x="954468" y="0"/>
                </a:lnTo>
                <a:lnTo>
                  <a:pt x="954468" y="954468"/>
                </a:lnTo>
                <a:lnTo>
                  <a:pt x="0" y="954468"/>
                </a:lnTo>
                <a:lnTo>
                  <a:pt x="0" y="0"/>
                </a:lnTo>
                <a:close/>
              </a:path>
            </a:pathLst>
          </a:custGeom>
          <a:blipFill>
            <a:blip r:embed="rId2"/>
            <a:stretch>
              <a:fillRect l="0" t="0" r="0" b="0"/>
            </a:stretch>
          </a:blipFill>
        </p:spPr>
      </p:sp>
      <p:sp>
        <p:nvSpPr>
          <p:cNvPr name="Freeform 3" id="3"/>
          <p:cNvSpPr/>
          <p:nvPr/>
        </p:nvSpPr>
        <p:spPr>
          <a:xfrm flipH="true" flipV="false" rot="0">
            <a:off x="8079157" y="6540972"/>
            <a:ext cx="7556899" cy="2039312"/>
          </a:xfrm>
          <a:custGeom>
            <a:avLst/>
            <a:gdLst/>
            <a:ahLst/>
            <a:cxnLst/>
            <a:rect r="r" b="b" t="t" l="l"/>
            <a:pathLst>
              <a:path h="2039312" w="7556899">
                <a:moveTo>
                  <a:pt x="7556899" y="0"/>
                </a:moveTo>
                <a:lnTo>
                  <a:pt x="0" y="0"/>
                </a:lnTo>
                <a:lnTo>
                  <a:pt x="0" y="2039312"/>
                </a:lnTo>
                <a:lnTo>
                  <a:pt x="7556899" y="2039312"/>
                </a:lnTo>
                <a:lnTo>
                  <a:pt x="755689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4175997" y="1994987"/>
            <a:ext cx="1467445" cy="613409"/>
          </a:xfrm>
          <a:prstGeom prst="rect">
            <a:avLst/>
          </a:prstGeom>
        </p:spPr>
        <p:txBody>
          <a:bodyPr anchor="t" rtlCol="false" tIns="0" lIns="0" bIns="0" rIns="0">
            <a:spAutoFit/>
          </a:bodyPr>
          <a:lstStyle/>
          <a:p>
            <a:pPr algn="ctr">
              <a:lnSpc>
                <a:spcPts val="5040"/>
              </a:lnSpc>
            </a:pPr>
            <a:r>
              <a:rPr lang="en-US" sz="3600">
                <a:solidFill>
                  <a:srgbClr val="AF1685"/>
                </a:solidFill>
                <a:latin typeface="Manrope 1"/>
                <a:ea typeface="Manrope 1"/>
                <a:cs typeface="Manrope 1"/>
                <a:sym typeface="Manrope 1"/>
              </a:rPr>
              <a:t>Samtal</a:t>
            </a:r>
          </a:p>
        </p:txBody>
      </p:sp>
      <p:sp>
        <p:nvSpPr>
          <p:cNvPr name="TextBox 5" id="5"/>
          <p:cNvSpPr txBox="true"/>
          <p:nvPr/>
        </p:nvSpPr>
        <p:spPr>
          <a:xfrm rot="0">
            <a:off x="2452369" y="2659863"/>
            <a:ext cx="5626789" cy="1285876"/>
          </a:xfrm>
          <a:prstGeom prst="rect">
            <a:avLst/>
          </a:prstGeom>
        </p:spPr>
        <p:txBody>
          <a:bodyPr anchor="t" rtlCol="false" tIns="0" lIns="0" bIns="0" rIns="0">
            <a:spAutoFit/>
          </a:bodyPr>
          <a:lstStyle/>
          <a:p>
            <a:pPr algn="ctr">
              <a:lnSpc>
                <a:spcPts val="10499"/>
              </a:lnSpc>
            </a:pPr>
            <a:r>
              <a:rPr lang="en-US" sz="7499">
                <a:solidFill>
                  <a:srgbClr val="AF1685"/>
                </a:solidFill>
                <a:latin typeface="Organika"/>
                <a:ea typeface="Organika"/>
                <a:cs typeface="Organika"/>
                <a:sym typeface="Organika"/>
              </a:rPr>
              <a:t>Att  samtala om</a:t>
            </a:r>
          </a:p>
        </p:txBody>
      </p:sp>
      <p:sp>
        <p:nvSpPr>
          <p:cNvPr name="TextBox 6" id="6"/>
          <p:cNvSpPr txBox="true"/>
          <p:nvPr/>
        </p:nvSpPr>
        <p:spPr>
          <a:xfrm rot="0">
            <a:off x="15250368" y="364858"/>
            <a:ext cx="2209899" cy="372745"/>
          </a:xfrm>
          <a:prstGeom prst="rect">
            <a:avLst/>
          </a:prstGeom>
        </p:spPr>
        <p:txBody>
          <a:bodyPr anchor="t" rtlCol="false" tIns="0" lIns="0" bIns="0" rIns="0">
            <a:spAutoFit/>
          </a:bodyPr>
          <a:lstStyle/>
          <a:p>
            <a:pPr algn="ctr">
              <a:lnSpc>
                <a:spcPts val="3079"/>
              </a:lnSpc>
            </a:pPr>
            <a:r>
              <a:rPr lang="en-US" sz="2199">
                <a:solidFill>
                  <a:srgbClr val="AF1685"/>
                </a:solidFill>
                <a:latin typeface="Manrope 1"/>
                <a:ea typeface="Manrope 1"/>
                <a:cs typeface="Manrope 1"/>
                <a:sym typeface="Manrope 1"/>
              </a:rPr>
              <a:t>Trygghet Ur Stöd</a:t>
            </a:r>
          </a:p>
        </p:txBody>
      </p:sp>
      <p:sp>
        <p:nvSpPr>
          <p:cNvPr name="TextBox 7" id="7"/>
          <p:cNvSpPr txBox="true"/>
          <p:nvPr/>
        </p:nvSpPr>
        <p:spPr>
          <a:xfrm rot="0">
            <a:off x="4178825" y="4512945"/>
            <a:ext cx="10224565" cy="1234440"/>
          </a:xfrm>
          <a:prstGeom prst="rect">
            <a:avLst/>
          </a:prstGeom>
        </p:spPr>
        <p:txBody>
          <a:bodyPr anchor="t" rtlCol="false" tIns="0" lIns="0" bIns="0" rIns="0">
            <a:spAutoFit/>
          </a:bodyPr>
          <a:lstStyle/>
          <a:p>
            <a:pPr algn="l" marL="518162" indent="-259081" lvl="1">
              <a:lnSpc>
                <a:spcPts val="3360"/>
              </a:lnSpc>
              <a:buFont typeface="Arial"/>
              <a:buChar char="•"/>
            </a:pPr>
            <a:r>
              <a:rPr lang="en-US" sz="2400">
                <a:solidFill>
                  <a:srgbClr val="000000"/>
                </a:solidFill>
                <a:latin typeface="Manrope 1"/>
                <a:ea typeface="Manrope 1"/>
                <a:cs typeface="Manrope 1"/>
                <a:sym typeface="Manrope 1"/>
              </a:rPr>
              <a:t>Vad ger dig energi?</a:t>
            </a:r>
          </a:p>
          <a:p>
            <a:pPr algn="l">
              <a:lnSpc>
                <a:spcPts val="3360"/>
              </a:lnSpc>
            </a:pPr>
          </a:p>
          <a:p>
            <a:pPr algn="l" marL="518162" indent="-259081" lvl="1">
              <a:lnSpc>
                <a:spcPts val="3360"/>
              </a:lnSpc>
              <a:buFont typeface="Arial"/>
              <a:buChar char="•"/>
            </a:pPr>
            <a:r>
              <a:rPr lang="en-US" sz="2400">
                <a:solidFill>
                  <a:srgbClr val="000000"/>
                </a:solidFill>
                <a:latin typeface="Manrope 1"/>
                <a:ea typeface="Manrope 1"/>
                <a:cs typeface="Manrope 1"/>
                <a:sym typeface="Manrope 1"/>
              </a:rPr>
              <a:t>Har du några energibesparande tips?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8347" t="-15026" r="-20930" b="-50043"/>
            </a:stretch>
          </a:blipFill>
        </p:spPr>
      </p:sp>
      <p:sp>
        <p:nvSpPr>
          <p:cNvPr name="TextBox 3" id="3"/>
          <p:cNvSpPr txBox="true"/>
          <p:nvPr/>
        </p:nvSpPr>
        <p:spPr>
          <a:xfrm rot="0">
            <a:off x="15250368" y="364858"/>
            <a:ext cx="2209899" cy="372745"/>
          </a:xfrm>
          <a:prstGeom prst="rect">
            <a:avLst/>
          </a:prstGeom>
        </p:spPr>
        <p:txBody>
          <a:bodyPr anchor="t" rtlCol="false" tIns="0" lIns="0" bIns="0" rIns="0">
            <a:spAutoFit/>
          </a:bodyPr>
          <a:lstStyle/>
          <a:p>
            <a:pPr algn="ctr">
              <a:lnSpc>
                <a:spcPts val="3079"/>
              </a:lnSpc>
            </a:pPr>
            <a:r>
              <a:rPr lang="en-US" sz="2199">
                <a:solidFill>
                  <a:srgbClr val="FFFFFF"/>
                </a:solidFill>
                <a:latin typeface="Manrope 1"/>
                <a:ea typeface="Manrope 1"/>
                <a:cs typeface="Manrope 1"/>
                <a:sym typeface="Manrope 1"/>
              </a:rPr>
              <a:t>Trygghet Ur Stöd</a:t>
            </a:r>
          </a:p>
        </p:txBody>
      </p:sp>
      <p:sp>
        <p:nvSpPr>
          <p:cNvPr name="Freeform 4" id="4"/>
          <p:cNvSpPr/>
          <p:nvPr/>
        </p:nvSpPr>
        <p:spPr>
          <a:xfrm flipH="false" flipV="false" rot="0">
            <a:off x="4701936" y="1028700"/>
            <a:ext cx="8884128" cy="8747449"/>
          </a:xfrm>
          <a:custGeom>
            <a:avLst/>
            <a:gdLst/>
            <a:ahLst/>
            <a:cxnLst/>
            <a:rect r="r" b="b" t="t" l="l"/>
            <a:pathLst>
              <a:path h="8747449" w="8884128">
                <a:moveTo>
                  <a:pt x="0" y="0"/>
                </a:moveTo>
                <a:lnTo>
                  <a:pt x="8884128" y="0"/>
                </a:lnTo>
                <a:lnTo>
                  <a:pt x="8884128" y="8747449"/>
                </a:lnTo>
                <a:lnTo>
                  <a:pt x="0" y="8747449"/>
                </a:lnTo>
                <a:lnTo>
                  <a:pt x="0" y="0"/>
                </a:lnTo>
                <a:close/>
              </a:path>
            </a:pathLst>
          </a:custGeom>
          <a:blipFill>
            <a:blip r:embed="rId3"/>
            <a:stretch>
              <a:fillRect l="0" t="0" r="0" b="0"/>
            </a:stretch>
          </a:blipFill>
        </p:spPr>
      </p:sp>
      <p:sp>
        <p:nvSpPr>
          <p:cNvPr name="Freeform 5" id="5"/>
          <p:cNvSpPr/>
          <p:nvPr/>
        </p:nvSpPr>
        <p:spPr>
          <a:xfrm flipH="false" flipV="false" rot="0">
            <a:off x="6600789" y="3043427"/>
            <a:ext cx="1032715" cy="1032715"/>
          </a:xfrm>
          <a:custGeom>
            <a:avLst/>
            <a:gdLst/>
            <a:ahLst/>
            <a:cxnLst/>
            <a:rect r="r" b="b" t="t" l="l"/>
            <a:pathLst>
              <a:path h="1032715" w="1032715">
                <a:moveTo>
                  <a:pt x="0" y="0"/>
                </a:moveTo>
                <a:lnTo>
                  <a:pt x="1032715" y="0"/>
                </a:lnTo>
                <a:lnTo>
                  <a:pt x="1032715" y="1032715"/>
                </a:lnTo>
                <a:lnTo>
                  <a:pt x="0" y="1032715"/>
                </a:lnTo>
                <a:lnTo>
                  <a:pt x="0" y="0"/>
                </a:lnTo>
                <a:close/>
              </a:path>
            </a:pathLst>
          </a:custGeom>
          <a:blipFill>
            <a:blip r:embed="rId4"/>
            <a:stretch>
              <a:fillRect l="0" t="0" r="0" b="0"/>
            </a:stretch>
          </a:blipFill>
        </p:spPr>
      </p:sp>
      <p:sp>
        <p:nvSpPr>
          <p:cNvPr name="TextBox 6" id="6"/>
          <p:cNvSpPr txBox="true"/>
          <p:nvPr/>
        </p:nvSpPr>
        <p:spPr>
          <a:xfrm rot="0">
            <a:off x="7892256" y="3219742"/>
            <a:ext cx="2503488" cy="613409"/>
          </a:xfrm>
          <a:prstGeom prst="rect">
            <a:avLst/>
          </a:prstGeom>
        </p:spPr>
        <p:txBody>
          <a:bodyPr anchor="t" rtlCol="false" tIns="0" lIns="0" bIns="0" rIns="0">
            <a:spAutoFit/>
          </a:bodyPr>
          <a:lstStyle/>
          <a:p>
            <a:pPr algn="ctr">
              <a:lnSpc>
                <a:spcPts val="5040"/>
              </a:lnSpc>
            </a:pPr>
            <a:r>
              <a:rPr lang="en-US" sz="3600">
                <a:solidFill>
                  <a:srgbClr val="AF1685"/>
                </a:solidFill>
                <a:latin typeface="Manrope 1"/>
                <a:ea typeface="Manrope 1"/>
                <a:cs typeface="Manrope 1"/>
                <a:sym typeface="Manrope 1"/>
              </a:rPr>
              <a:t>Hemuppgift</a:t>
            </a:r>
          </a:p>
        </p:txBody>
      </p:sp>
      <p:sp>
        <p:nvSpPr>
          <p:cNvPr name="Freeform 7" id="7"/>
          <p:cNvSpPr/>
          <p:nvPr/>
        </p:nvSpPr>
        <p:spPr>
          <a:xfrm flipH="false" flipV="false" rot="0">
            <a:off x="9144000" y="6236408"/>
            <a:ext cx="6683533" cy="1803624"/>
          </a:xfrm>
          <a:custGeom>
            <a:avLst/>
            <a:gdLst/>
            <a:ahLst/>
            <a:cxnLst/>
            <a:rect r="r" b="b" t="t" l="l"/>
            <a:pathLst>
              <a:path h="1803624" w="6683533">
                <a:moveTo>
                  <a:pt x="0" y="0"/>
                </a:moveTo>
                <a:lnTo>
                  <a:pt x="6683533" y="0"/>
                </a:lnTo>
                <a:lnTo>
                  <a:pt x="6683533" y="1803624"/>
                </a:lnTo>
                <a:lnTo>
                  <a:pt x="0" y="18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6600789" y="4873699"/>
            <a:ext cx="6575822" cy="1362710"/>
          </a:xfrm>
          <a:prstGeom prst="rect">
            <a:avLst/>
          </a:prstGeom>
        </p:spPr>
        <p:txBody>
          <a:bodyPr anchor="t" rtlCol="false" tIns="0" lIns="0" bIns="0" rIns="0">
            <a:spAutoFit/>
          </a:bodyPr>
          <a:lstStyle/>
          <a:p>
            <a:pPr algn="l">
              <a:lnSpc>
                <a:spcPts val="3640"/>
              </a:lnSpc>
            </a:pPr>
            <a:r>
              <a:rPr lang="en-US" sz="2600">
                <a:solidFill>
                  <a:srgbClr val="000000"/>
                </a:solidFill>
                <a:latin typeface="Manrope 1"/>
                <a:ea typeface="Manrope 1"/>
                <a:cs typeface="Manrope 1"/>
                <a:sym typeface="Manrope 1"/>
              </a:rPr>
              <a:t>Fundera över vad du behöver för att må bra.</a:t>
            </a:r>
          </a:p>
          <a:p>
            <a:pPr algn="l">
              <a:lnSpc>
                <a:spcPts val="3640"/>
              </a:lnSpc>
            </a:pPr>
            <a:r>
              <a:rPr lang="en-US" sz="2600">
                <a:solidFill>
                  <a:srgbClr val="000000"/>
                </a:solidFill>
                <a:latin typeface="Manrope 1"/>
                <a:ea typeface="Manrope 1"/>
                <a:cs typeface="Manrope 1"/>
                <a:sym typeface="Manrope 1"/>
              </a:rPr>
              <a:t>Gör något av det till nästa gång.</a:t>
            </a:r>
          </a:p>
          <a:p>
            <a:pPr algn="l">
              <a:lnSpc>
                <a:spcPts val="3640"/>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8687" r="0" b="-119655"/>
            </a:stretch>
          </a:blipFill>
        </p:spPr>
      </p:sp>
      <p:grpSp>
        <p:nvGrpSpPr>
          <p:cNvPr name="Group 3" id="3"/>
          <p:cNvGrpSpPr/>
          <p:nvPr/>
        </p:nvGrpSpPr>
        <p:grpSpPr>
          <a:xfrm rot="0">
            <a:off x="-2581276" y="7589203"/>
            <a:ext cx="21819870" cy="1669097"/>
            <a:chOff x="0" y="0"/>
            <a:chExt cx="7959948" cy="608891"/>
          </a:xfrm>
        </p:grpSpPr>
        <p:sp>
          <p:nvSpPr>
            <p:cNvPr name="Freeform 4" id="4"/>
            <p:cNvSpPr/>
            <p:nvPr/>
          </p:nvSpPr>
          <p:spPr>
            <a:xfrm flipH="false" flipV="false" rot="0">
              <a:off x="0" y="0"/>
              <a:ext cx="7959947" cy="608891"/>
            </a:xfrm>
            <a:custGeom>
              <a:avLst/>
              <a:gdLst/>
              <a:ahLst/>
              <a:cxnLst/>
              <a:rect r="r" b="b" t="t" l="l"/>
              <a:pathLst>
                <a:path h="608891" w="7959947">
                  <a:moveTo>
                    <a:pt x="0" y="0"/>
                  </a:moveTo>
                  <a:lnTo>
                    <a:pt x="7959947" y="0"/>
                  </a:lnTo>
                  <a:lnTo>
                    <a:pt x="7959947" y="608891"/>
                  </a:lnTo>
                  <a:lnTo>
                    <a:pt x="0" y="608891"/>
                  </a:lnTo>
                  <a:close/>
                </a:path>
              </a:pathLst>
            </a:custGeom>
            <a:solidFill>
              <a:srgbClr val="AF1685">
                <a:alpha val="55686"/>
              </a:srgbClr>
            </a:solidFill>
          </p:spPr>
        </p:sp>
      </p:grpSp>
      <p:sp>
        <p:nvSpPr>
          <p:cNvPr name="TextBox 5" id="5"/>
          <p:cNvSpPr txBox="true"/>
          <p:nvPr/>
        </p:nvSpPr>
        <p:spPr>
          <a:xfrm rot="0">
            <a:off x="5135134" y="7742715"/>
            <a:ext cx="8020246" cy="1203325"/>
          </a:xfrm>
          <a:prstGeom prst="rect">
            <a:avLst/>
          </a:prstGeom>
        </p:spPr>
        <p:txBody>
          <a:bodyPr anchor="t" rtlCol="false" tIns="0" lIns="0" bIns="0" rIns="0">
            <a:spAutoFit/>
          </a:bodyPr>
          <a:lstStyle/>
          <a:p>
            <a:pPr algn="ctr">
              <a:lnSpc>
                <a:spcPts val="9800"/>
              </a:lnSpc>
            </a:pPr>
            <a:r>
              <a:rPr lang="en-US" sz="7000">
                <a:solidFill>
                  <a:srgbClr val="FFFFFF"/>
                </a:solidFill>
                <a:latin typeface="Organika"/>
                <a:ea typeface="Organika"/>
                <a:cs typeface="Organika"/>
                <a:sym typeface="Organika"/>
              </a:rPr>
              <a:t>Tack för idag!</a:t>
            </a:r>
          </a:p>
        </p:txBody>
      </p:sp>
      <p:sp>
        <p:nvSpPr>
          <p:cNvPr name="TextBox 6" id="6"/>
          <p:cNvSpPr txBox="true"/>
          <p:nvPr/>
        </p:nvSpPr>
        <p:spPr>
          <a:xfrm rot="0">
            <a:off x="15250368" y="364858"/>
            <a:ext cx="2209899" cy="372745"/>
          </a:xfrm>
          <a:prstGeom prst="rect">
            <a:avLst/>
          </a:prstGeom>
        </p:spPr>
        <p:txBody>
          <a:bodyPr anchor="t" rtlCol="false" tIns="0" lIns="0" bIns="0" rIns="0">
            <a:spAutoFit/>
          </a:bodyPr>
          <a:lstStyle/>
          <a:p>
            <a:pPr algn="ctr">
              <a:lnSpc>
                <a:spcPts val="3079"/>
              </a:lnSpc>
            </a:pPr>
            <a:r>
              <a:rPr lang="en-US" sz="2199">
                <a:solidFill>
                  <a:srgbClr val="FFFFFF"/>
                </a:solidFill>
                <a:latin typeface="Manrope 1"/>
                <a:ea typeface="Manrope 1"/>
                <a:cs typeface="Manrope 1"/>
                <a:sym typeface="Manrope 1"/>
              </a:rPr>
              <a:t>Trygghet Ur Stöd</a:t>
            </a:r>
          </a:p>
        </p:txBody>
      </p:sp>
      <p:sp>
        <p:nvSpPr>
          <p:cNvPr name="Freeform 7" id="7"/>
          <p:cNvSpPr/>
          <p:nvPr/>
        </p:nvSpPr>
        <p:spPr>
          <a:xfrm flipH="true" flipV="false" rot="-894629">
            <a:off x="7559749" y="8431701"/>
            <a:ext cx="6126113" cy="1653198"/>
          </a:xfrm>
          <a:custGeom>
            <a:avLst/>
            <a:gdLst/>
            <a:ahLst/>
            <a:cxnLst/>
            <a:rect r="r" b="b" t="t" l="l"/>
            <a:pathLst>
              <a:path h="1653198" w="6126113">
                <a:moveTo>
                  <a:pt x="6126112" y="0"/>
                </a:moveTo>
                <a:lnTo>
                  <a:pt x="0" y="0"/>
                </a:lnTo>
                <a:lnTo>
                  <a:pt x="0" y="1653198"/>
                </a:lnTo>
                <a:lnTo>
                  <a:pt x="6126112" y="1653198"/>
                </a:lnTo>
                <a:lnTo>
                  <a:pt x="6126112"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DAGM-5Gmdyw</dc:identifier>
  <dcterms:modified xsi:type="dcterms:W3CDTF">2011-08-01T06:04:30Z</dcterms:modified>
  <cp:revision>1</cp:revision>
  <dc:title>Träff 2</dc:title>
</cp:coreProperties>
</file>