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Manrope" charset="1" panose="00000000000000000000"/>
      <p:regular r:id="rId16"/>
    </p:embeddedFont>
    <p:embeddedFont>
      <p:font typeface="Organika" charset="1" panose="00000500000000000000"/>
      <p:regular r:id="rId17"/>
    </p:embeddedFont>
    <p:embeddedFont>
      <p:font typeface="Shadows Into Light Two" charset="1" panose="02000506000000020004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6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8.pn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1.jpeg" Type="http://schemas.openxmlformats.org/officeDocument/2006/relationships/image"/><Relationship Id="rId7" Target="../media/image12.jpeg" Type="http://schemas.openxmlformats.org/officeDocument/2006/relationships/image"/><Relationship Id="rId8" Target="../media/image1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4.jpe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Relationship Id="rId6" Target="../media/image17.png" Type="http://schemas.openxmlformats.org/officeDocument/2006/relationships/image"/><Relationship Id="rId7" Target="../media/image18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4.jpeg" Type="http://schemas.openxmlformats.org/officeDocument/2006/relationships/image"/><Relationship Id="rId4" Target="../media/image19.jpeg" Type="http://schemas.openxmlformats.org/officeDocument/2006/relationships/image"/><Relationship Id="rId5" Target="../media/image20.jpe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Relationship Id="rId8" Target="../media/image17.png" Type="http://schemas.openxmlformats.org/officeDocument/2006/relationships/image"/><Relationship Id="rId9" Target="../media/image18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4.jpeg" Type="http://schemas.openxmlformats.org/officeDocument/2006/relationships/image"/><Relationship Id="rId4" Target="../media/image19.jpeg" Type="http://schemas.openxmlformats.org/officeDocument/2006/relationships/image"/><Relationship Id="rId5" Target="../media/image20.jpeg" Type="http://schemas.openxmlformats.org/officeDocument/2006/relationships/image"/><Relationship Id="rId6" Target="../media/image13.jpeg" Type="http://schemas.openxmlformats.org/officeDocument/2006/relationships/image"/><Relationship Id="rId7" Target="../media/image21.jpe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png" Type="http://schemas.openxmlformats.org/officeDocument/2006/relationships/image"/><Relationship Id="rId11" Target="../media/image18.svg" Type="http://schemas.openxmlformats.org/officeDocument/2006/relationships/image"/><Relationship Id="rId2" Target="../media/image11.jpeg" Type="http://schemas.openxmlformats.org/officeDocument/2006/relationships/image"/><Relationship Id="rId3" Target="../media/image14.jpeg" Type="http://schemas.openxmlformats.org/officeDocument/2006/relationships/image"/><Relationship Id="rId4" Target="../media/image19.jpeg" Type="http://schemas.openxmlformats.org/officeDocument/2006/relationships/image"/><Relationship Id="rId5" Target="../media/image20.jpeg" Type="http://schemas.openxmlformats.org/officeDocument/2006/relationships/image"/><Relationship Id="rId6" Target="../media/image13.jpeg" Type="http://schemas.openxmlformats.org/officeDocument/2006/relationships/image"/><Relationship Id="rId7" Target="../media/image21.jpeg" Type="http://schemas.openxmlformats.org/officeDocument/2006/relationships/image"/><Relationship Id="rId8" Target="../media/image15.png" Type="http://schemas.openxmlformats.org/officeDocument/2006/relationships/image"/><Relationship Id="rId9" Target="../media/image16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0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29" t="-36132" r="-26598" b="-44997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250368" y="364858"/>
            <a:ext cx="220989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Trygghet Ur Stöd</a:t>
            </a:r>
          </a:p>
        </p:txBody>
      </p:sp>
      <p:sp>
        <p:nvSpPr>
          <p:cNvPr name="Freeform 4" id="4"/>
          <p:cNvSpPr/>
          <p:nvPr/>
        </p:nvSpPr>
        <p:spPr>
          <a:xfrm flipH="true" flipV="false" rot="0">
            <a:off x="-1124155" y="7573806"/>
            <a:ext cx="23930993" cy="2215833"/>
          </a:xfrm>
          <a:custGeom>
            <a:avLst/>
            <a:gdLst/>
            <a:ahLst/>
            <a:cxnLst/>
            <a:rect r="r" b="b" t="t" l="l"/>
            <a:pathLst>
              <a:path h="2215833" w="23930993">
                <a:moveTo>
                  <a:pt x="23930992" y="0"/>
                </a:moveTo>
                <a:lnTo>
                  <a:pt x="0" y="0"/>
                </a:lnTo>
                <a:lnTo>
                  <a:pt x="0" y="2215833"/>
                </a:lnTo>
                <a:lnTo>
                  <a:pt x="23930992" y="2215833"/>
                </a:lnTo>
                <a:lnTo>
                  <a:pt x="2393099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648878" y="6227732"/>
            <a:ext cx="11482923" cy="2103281"/>
            <a:chOff x="0" y="0"/>
            <a:chExt cx="15310564" cy="2804375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0"/>
              <a:ext cx="15310564" cy="7239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FFFFFF"/>
                  </a:solidFill>
                  <a:latin typeface="Manrope"/>
                  <a:ea typeface="Manrope"/>
                  <a:cs typeface="Manrope"/>
                  <a:sym typeface="Manrope"/>
                </a:rPr>
                <a:t>Tema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2065258" y="805380"/>
              <a:ext cx="11173045" cy="19875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599"/>
                </a:lnSpc>
              </a:pPr>
              <a:r>
                <a:rPr lang="en-US" sz="8999">
                  <a:solidFill>
                    <a:srgbClr val="FFFFFF"/>
                  </a:solidFill>
                  <a:latin typeface="Organika"/>
                  <a:ea typeface="Organika"/>
                  <a:cs typeface="Organika"/>
                  <a:sym typeface="Organika"/>
                </a:rPr>
                <a:t>Behov och utmaningar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4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54514" y="1857795"/>
            <a:ext cx="954468" cy="954468"/>
          </a:xfrm>
          <a:custGeom>
            <a:avLst/>
            <a:gdLst/>
            <a:ahLst/>
            <a:cxnLst/>
            <a:rect r="r" b="b" t="t" l="l"/>
            <a:pathLst>
              <a:path h="954468" w="954468">
                <a:moveTo>
                  <a:pt x="0" y="0"/>
                </a:moveTo>
                <a:lnTo>
                  <a:pt x="954468" y="0"/>
                </a:lnTo>
                <a:lnTo>
                  <a:pt x="954468" y="954468"/>
                </a:lnTo>
                <a:lnTo>
                  <a:pt x="0" y="954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9144000" y="7559040"/>
            <a:ext cx="7556899" cy="2039312"/>
          </a:xfrm>
          <a:custGeom>
            <a:avLst/>
            <a:gdLst/>
            <a:ahLst/>
            <a:cxnLst/>
            <a:rect r="r" b="b" t="t" l="l"/>
            <a:pathLst>
              <a:path h="2039312" w="7556899">
                <a:moveTo>
                  <a:pt x="7556899" y="0"/>
                </a:moveTo>
                <a:lnTo>
                  <a:pt x="0" y="0"/>
                </a:lnTo>
                <a:lnTo>
                  <a:pt x="0" y="2039311"/>
                </a:lnTo>
                <a:lnTo>
                  <a:pt x="7556899" y="2039311"/>
                </a:lnTo>
                <a:lnTo>
                  <a:pt x="7556899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175997" y="1994987"/>
            <a:ext cx="1467445" cy="613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AF1685"/>
                </a:solidFill>
                <a:latin typeface="Manrope"/>
                <a:ea typeface="Manrope"/>
                <a:cs typeface="Manrope"/>
                <a:sym typeface="Manrope"/>
              </a:rPr>
              <a:t>Samtal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452369" y="2659863"/>
            <a:ext cx="5556039" cy="12858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99"/>
              </a:lnSpc>
            </a:pPr>
            <a:r>
              <a:rPr lang="en-US" sz="7499">
                <a:solidFill>
                  <a:srgbClr val="AF1685"/>
                </a:solidFill>
                <a:latin typeface="Organika"/>
                <a:ea typeface="Organika"/>
                <a:cs typeface="Organika"/>
                <a:sym typeface="Organika"/>
              </a:rPr>
              <a:t>Att  samtala om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5250368" y="364858"/>
            <a:ext cx="220989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AF1685"/>
                </a:solidFill>
                <a:latin typeface="Manrope"/>
                <a:ea typeface="Manrope"/>
                <a:cs typeface="Manrope"/>
                <a:sym typeface="Manrope"/>
              </a:rPr>
              <a:t>Trygghet Ur Stöd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178825" y="4648200"/>
            <a:ext cx="11916194" cy="2910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Vad tycker du är utmanande som förälder?</a:t>
            </a:r>
          </a:p>
          <a:p>
            <a:pPr algn="l">
              <a:lnSpc>
                <a:spcPts val="3360"/>
              </a:lnSpc>
            </a:pPr>
          </a:p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Hur tar du hand om dig?</a:t>
            </a:r>
          </a:p>
          <a:p>
            <a:pPr algn="l">
              <a:lnSpc>
                <a:spcPts val="3360"/>
              </a:lnSpc>
            </a:pPr>
          </a:p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Hur kan du planera in dina behov i din livssituation?</a:t>
            </a:r>
          </a:p>
          <a:p>
            <a:pPr algn="l">
              <a:lnSpc>
                <a:spcPts val="3360"/>
              </a:lnSpc>
            </a:pPr>
          </a:p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Hur kan erfarenhet av psykisk ohälsa eller NPF vara en styrka?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4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634551" y="-2729511"/>
            <a:ext cx="15746021" cy="15746021"/>
            <a:chOff x="0" y="0"/>
            <a:chExt cx="12700000" cy="1270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25908" y="857250"/>
              <a:ext cx="12396490" cy="11506076"/>
            </a:xfrm>
            <a:custGeom>
              <a:avLst/>
              <a:gdLst/>
              <a:ahLst/>
              <a:cxnLst/>
              <a:rect r="r" b="b" t="t" l="l"/>
              <a:pathLst>
                <a:path h="11506076" w="12396490">
                  <a:moveTo>
                    <a:pt x="10015042" y="938530"/>
                  </a:moveTo>
                  <a:cubicBezTo>
                    <a:pt x="8825052" y="189230"/>
                    <a:pt x="8506282" y="154940"/>
                    <a:pt x="7108012" y="0"/>
                  </a:cubicBezTo>
                  <a:cubicBezTo>
                    <a:pt x="3902532" y="38100"/>
                    <a:pt x="1304112" y="1889760"/>
                    <a:pt x="298272" y="4933950"/>
                  </a:cubicBezTo>
                  <a:cubicBezTo>
                    <a:pt x="-45898" y="5975350"/>
                    <a:pt x="-137338" y="7139940"/>
                    <a:pt x="266522" y="8159750"/>
                  </a:cubicBezTo>
                  <a:cubicBezTo>
                    <a:pt x="797382" y="9499600"/>
                    <a:pt x="2116912" y="10407650"/>
                    <a:pt x="3511372" y="10773410"/>
                  </a:cubicBezTo>
                  <a:cubicBezTo>
                    <a:pt x="4905832" y="11140440"/>
                    <a:pt x="6441262" y="11644630"/>
                    <a:pt x="7871282" y="11470640"/>
                  </a:cubicBezTo>
                  <a:cubicBezTo>
                    <a:pt x="8986342" y="11334750"/>
                    <a:pt x="10100132" y="10519410"/>
                    <a:pt x="10934522" y="9767570"/>
                  </a:cubicBezTo>
                  <a:cubicBezTo>
                    <a:pt x="11488242" y="9268460"/>
                    <a:pt x="11833682" y="8576310"/>
                    <a:pt x="12064822" y="7867650"/>
                  </a:cubicBezTo>
                  <a:cubicBezTo>
                    <a:pt x="12872542" y="5401310"/>
                    <a:pt x="12210872" y="2322830"/>
                    <a:pt x="10015042" y="938530"/>
                  </a:cubicBezTo>
                  <a:close/>
                </a:path>
              </a:pathLst>
            </a:custGeom>
            <a:blipFill>
              <a:blip r:embed="rId2"/>
              <a:stretch>
                <a:fillRect l="0" t="-18032" r="0" b="-43373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5309759">
            <a:off x="1792119" y="3217081"/>
            <a:ext cx="13651622" cy="3852838"/>
          </a:xfrm>
          <a:custGeom>
            <a:avLst/>
            <a:gdLst/>
            <a:ahLst/>
            <a:cxnLst/>
            <a:rect r="r" b="b" t="t" l="l"/>
            <a:pathLst>
              <a:path h="3852838" w="13651622">
                <a:moveTo>
                  <a:pt x="0" y="0"/>
                </a:moveTo>
                <a:lnTo>
                  <a:pt x="13651622" y="0"/>
                </a:lnTo>
                <a:lnTo>
                  <a:pt x="13651622" y="3852838"/>
                </a:lnTo>
                <a:lnTo>
                  <a:pt x="0" y="38528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5097347" y="688975"/>
            <a:ext cx="2507512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AF1685"/>
                </a:solidFill>
                <a:latin typeface="Manrope"/>
                <a:ea typeface="Manrope"/>
                <a:cs typeface="Manrope"/>
                <a:sym typeface="Manrope"/>
              </a:rPr>
              <a:t>Trygghet Ur Stöd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204399" y="2909887"/>
            <a:ext cx="6400459" cy="4400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AF1385"/>
                </a:solidFill>
                <a:latin typeface="Manrope"/>
                <a:ea typeface="Manrope"/>
                <a:cs typeface="Manrope"/>
                <a:sym typeface="Manrope"/>
              </a:rPr>
              <a:t>Självmedkänsla </a:t>
            </a:r>
          </a:p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en-US" sz="2400">
                <a:solidFill>
                  <a:srgbClr val="AF1385"/>
                </a:solidFill>
                <a:latin typeface="Manrope"/>
                <a:ea typeface="Manrope"/>
                <a:cs typeface="Manrope"/>
                <a:sym typeface="Manrope"/>
              </a:rPr>
              <a:t>Var din egen bästa vän</a:t>
            </a:r>
          </a:p>
          <a:p>
            <a:pPr algn="l">
              <a:lnSpc>
                <a:spcPts val="3360"/>
              </a:lnSpc>
            </a:pPr>
          </a:p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Se på dig själv med</a:t>
            </a: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 vänlighet och förståelse​</a:t>
            </a:r>
          </a:p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Var accepterande i stället för dömande​</a:t>
            </a:r>
          </a:p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Tänk på dig själv med värme och omtanke</a:t>
            </a:r>
          </a:p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Uppskatta det du gör och är</a:t>
            </a:r>
          </a:p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Ta hand om dina egna behov</a:t>
            </a:r>
          </a:p>
          <a:p>
            <a:pPr algn="l">
              <a:lnSpc>
                <a:spcPts val="336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4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48514" y="2617857"/>
            <a:ext cx="5292988" cy="3105033"/>
          </a:xfrm>
          <a:custGeom>
            <a:avLst/>
            <a:gdLst/>
            <a:ahLst/>
            <a:cxnLst/>
            <a:rect r="r" b="b" t="t" l="l"/>
            <a:pathLst>
              <a:path h="3105033" w="5292988">
                <a:moveTo>
                  <a:pt x="0" y="0"/>
                </a:moveTo>
                <a:lnTo>
                  <a:pt x="5292988" y="0"/>
                </a:lnTo>
                <a:lnTo>
                  <a:pt x="5292988" y="3105034"/>
                </a:lnTo>
                <a:lnTo>
                  <a:pt x="0" y="31050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971" r="0" b="-1397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966312" y="2617857"/>
            <a:ext cx="5292988" cy="3121625"/>
          </a:xfrm>
          <a:custGeom>
            <a:avLst/>
            <a:gdLst/>
            <a:ahLst/>
            <a:cxnLst/>
            <a:rect r="r" b="b" t="t" l="l"/>
            <a:pathLst>
              <a:path h="3121625" w="5292988">
                <a:moveTo>
                  <a:pt x="0" y="0"/>
                </a:moveTo>
                <a:lnTo>
                  <a:pt x="5292988" y="0"/>
                </a:lnTo>
                <a:lnTo>
                  <a:pt x="5292988" y="3121626"/>
                </a:lnTo>
                <a:lnTo>
                  <a:pt x="0" y="3121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7163" r="0" b="-716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44959" y="1028700"/>
            <a:ext cx="5396544" cy="1456316"/>
          </a:xfrm>
          <a:custGeom>
            <a:avLst/>
            <a:gdLst/>
            <a:ahLst/>
            <a:cxnLst/>
            <a:rect r="r" b="b" t="t" l="l"/>
            <a:pathLst>
              <a:path h="1456316" w="5396544">
                <a:moveTo>
                  <a:pt x="0" y="0"/>
                </a:moveTo>
                <a:lnTo>
                  <a:pt x="5396543" y="0"/>
                </a:lnTo>
                <a:lnTo>
                  <a:pt x="5396543" y="1456316"/>
                </a:lnTo>
                <a:lnTo>
                  <a:pt x="0" y="1456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53927" y="2634450"/>
            <a:ext cx="5292988" cy="3105033"/>
          </a:xfrm>
          <a:custGeom>
            <a:avLst/>
            <a:gdLst/>
            <a:ahLst/>
            <a:cxnLst/>
            <a:rect r="r" b="b" t="t" l="l"/>
            <a:pathLst>
              <a:path h="3105033" w="5292988">
                <a:moveTo>
                  <a:pt x="0" y="0"/>
                </a:moveTo>
                <a:lnTo>
                  <a:pt x="5292989" y="0"/>
                </a:lnTo>
                <a:lnTo>
                  <a:pt x="5292989" y="3105033"/>
                </a:lnTo>
                <a:lnTo>
                  <a:pt x="0" y="31050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6786" r="0" b="-6786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574841" y="2634450"/>
            <a:ext cx="5138319" cy="3088441"/>
          </a:xfrm>
          <a:custGeom>
            <a:avLst/>
            <a:gdLst/>
            <a:ahLst/>
            <a:cxnLst/>
            <a:rect r="r" b="b" t="t" l="l"/>
            <a:pathLst>
              <a:path h="3088441" w="5138319">
                <a:moveTo>
                  <a:pt x="0" y="0"/>
                </a:moveTo>
                <a:lnTo>
                  <a:pt x="5138318" y="0"/>
                </a:lnTo>
                <a:lnTo>
                  <a:pt x="5138318" y="3088441"/>
                </a:lnTo>
                <a:lnTo>
                  <a:pt x="0" y="3088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5154" r="0" b="-5691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966312" y="2609561"/>
            <a:ext cx="5292988" cy="3121625"/>
          </a:xfrm>
          <a:custGeom>
            <a:avLst/>
            <a:gdLst/>
            <a:ahLst/>
            <a:cxnLst/>
            <a:rect r="r" b="b" t="t" l="l"/>
            <a:pathLst>
              <a:path h="3121625" w="5292988">
                <a:moveTo>
                  <a:pt x="0" y="0"/>
                </a:moveTo>
                <a:lnTo>
                  <a:pt x="5292988" y="0"/>
                </a:lnTo>
                <a:lnTo>
                  <a:pt x="5292988" y="3121626"/>
                </a:lnTo>
                <a:lnTo>
                  <a:pt x="0" y="312162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6484" r="0" b="-6484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327509" y="6760697"/>
            <a:ext cx="4734997" cy="375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00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15250368" y="364858"/>
            <a:ext cx="220989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AF1685"/>
                </a:solidFill>
                <a:latin typeface="Manrope"/>
                <a:ea typeface="Manrope"/>
                <a:cs typeface="Manrope"/>
                <a:sym typeface="Manrope"/>
              </a:rPr>
              <a:t>Trygghet Ur Stöd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030498" y="1284819"/>
            <a:ext cx="10227004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AF1685"/>
                </a:solidFill>
                <a:latin typeface="Manrope"/>
                <a:ea typeface="Manrope"/>
                <a:cs typeface="Manrope"/>
                <a:sym typeface="Manrope"/>
              </a:rPr>
              <a:t>Föräldrautmaningar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327509" y="6707532"/>
            <a:ext cx="4734997" cy="1292686"/>
            <a:chOff x="0" y="0"/>
            <a:chExt cx="6313330" cy="1723581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-66675"/>
              <a:ext cx="6313330" cy="79565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39"/>
                </a:lnSpc>
              </a:pPr>
              <a:r>
                <a:rPr lang="en-US" sz="3599">
                  <a:solidFill>
                    <a:srgbClr val="AF1685"/>
                  </a:solidFill>
                  <a:latin typeface="Manrope"/>
                  <a:ea typeface="Manrope"/>
                  <a:cs typeface="Manrope"/>
                  <a:sym typeface="Manrope"/>
                </a:rPr>
                <a:t>Behov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1081596"/>
              <a:ext cx="6313330" cy="4591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300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6776501" y="6640857"/>
            <a:ext cx="4734997" cy="6134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AF1685"/>
                </a:solidFill>
                <a:latin typeface="Manrope"/>
                <a:ea typeface="Manrope"/>
                <a:cs typeface="Manrope"/>
                <a:sym typeface="Manrope"/>
              </a:rPr>
              <a:t>Känsloliv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245307" y="6640857"/>
            <a:ext cx="4734997" cy="6134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>
                <a:solidFill>
                  <a:srgbClr val="AF1685"/>
                </a:solidFill>
                <a:latin typeface="Manrope"/>
                <a:ea typeface="Manrope"/>
                <a:cs typeface="Manrope"/>
                <a:sym typeface="Manrope"/>
              </a:rPr>
              <a:t>Kognitiva funktioner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4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58586" y="0"/>
            <a:ext cx="5829414" cy="11324362"/>
            <a:chOff x="0" y="0"/>
            <a:chExt cx="7772553" cy="15099149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5412" t="0" r="15412" b="0"/>
            <a:stretch>
              <a:fillRect/>
            </a:stretch>
          </p:blipFill>
          <p:spPr>
            <a:xfrm flipH="false" flipV="false">
              <a:off x="0" y="0"/>
              <a:ext cx="7772553" cy="7486074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15347" t="0" r="15347" b="0"/>
            <a:stretch>
              <a:fillRect/>
            </a:stretch>
          </p:blipFill>
          <p:spPr>
            <a:xfrm flipH="false" flipV="false">
              <a:off x="0" y="7613074"/>
              <a:ext cx="7772553" cy="7486074"/>
            </a:xfrm>
            <a:prstGeom prst="rect">
              <a:avLst/>
            </a:prstGeom>
          </p:spPr>
        </p:pic>
      </p:grpSp>
      <p:sp>
        <p:nvSpPr>
          <p:cNvPr name="Freeform 5" id="5"/>
          <p:cNvSpPr/>
          <p:nvPr/>
        </p:nvSpPr>
        <p:spPr>
          <a:xfrm flipH="false" flipV="false" rot="-5400000">
            <a:off x="6499417" y="4565478"/>
            <a:ext cx="11422744" cy="1057661"/>
          </a:xfrm>
          <a:custGeom>
            <a:avLst/>
            <a:gdLst/>
            <a:ahLst/>
            <a:cxnLst/>
            <a:rect r="r" b="b" t="t" l="l"/>
            <a:pathLst>
              <a:path h="1057661" w="11422744">
                <a:moveTo>
                  <a:pt x="0" y="0"/>
                </a:moveTo>
                <a:lnTo>
                  <a:pt x="11422744" y="0"/>
                </a:lnTo>
                <a:lnTo>
                  <a:pt x="11422744" y="1057661"/>
                </a:lnTo>
                <a:lnTo>
                  <a:pt x="0" y="1057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79574" y="5662181"/>
            <a:ext cx="8190095" cy="5393477"/>
          </a:xfrm>
          <a:custGeom>
            <a:avLst/>
            <a:gdLst/>
            <a:ahLst/>
            <a:cxnLst/>
            <a:rect r="r" b="b" t="t" l="l"/>
            <a:pathLst>
              <a:path h="5393477" w="8190095">
                <a:moveTo>
                  <a:pt x="0" y="0"/>
                </a:moveTo>
                <a:lnTo>
                  <a:pt x="8190096" y="0"/>
                </a:lnTo>
                <a:lnTo>
                  <a:pt x="8190096" y="5393477"/>
                </a:lnTo>
                <a:lnTo>
                  <a:pt x="0" y="53934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5250368" y="364858"/>
            <a:ext cx="220989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Trygghet Ur Stöd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771650" y="1441132"/>
            <a:ext cx="9258300" cy="7338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AF1385"/>
                </a:solidFill>
                <a:latin typeface="Manrope"/>
                <a:ea typeface="Manrope"/>
                <a:cs typeface="Manrope"/>
                <a:sym typeface="Manrope"/>
              </a:rPr>
              <a:t>B</a:t>
            </a:r>
            <a:r>
              <a:rPr lang="en-US" sz="3599">
                <a:solidFill>
                  <a:srgbClr val="AF1385"/>
                </a:solidFill>
                <a:latin typeface="Manrope"/>
                <a:ea typeface="Manrope"/>
                <a:cs typeface="Manrope"/>
                <a:sym typeface="Manrope"/>
              </a:rPr>
              <a:t>ehov </a:t>
            </a:r>
          </a:p>
          <a:p>
            <a:pPr algn="l">
              <a:lnSpc>
                <a:spcPts val="5039"/>
              </a:lnSpc>
              <a:spcBef>
                <a:spcPct val="0"/>
              </a:spcBef>
            </a:pPr>
          </a:p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Sömn​</a:t>
            </a:r>
          </a:p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Fysisk aktivitet​</a:t>
            </a:r>
          </a:p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Mat​</a:t>
            </a:r>
          </a:p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Återhämtning​</a:t>
            </a:r>
          </a:p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Rutiner​</a:t>
            </a:r>
          </a:p>
          <a:p>
            <a:pPr algn="l">
              <a:lnSpc>
                <a:spcPts val="3360"/>
              </a:lnSpc>
            </a:pPr>
          </a:p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Vid psykisk ohälsa kan det ibland vara extra viktigt att ta hand om de egna behoven, men det kan också öka stressen om till exempel sömnen inte fungerar.​</a:t>
            </a:r>
          </a:p>
          <a:p>
            <a:pPr algn="l">
              <a:lnSpc>
                <a:spcPts val="3360"/>
              </a:lnSpc>
              <a:spcBef>
                <a:spcPct val="0"/>
              </a:spcBef>
            </a:pPr>
          </a:p>
          <a:p>
            <a:pPr algn="l">
              <a:lnSpc>
                <a:spcPts val="3360"/>
              </a:lnSpc>
              <a:spcBef>
                <a:spcPct val="0"/>
              </a:spcBef>
            </a:pPr>
          </a:p>
          <a:p>
            <a:pPr algn="l">
              <a:lnSpc>
                <a:spcPts val="3360"/>
              </a:lnSpc>
              <a:spcBef>
                <a:spcPct val="0"/>
              </a:spcBef>
            </a:pPr>
          </a:p>
          <a:p>
            <a:pPr algn="l">
              <a:lnSpc>
                <a:spcPts val="3360"/>
              </a:lnSpc>
              <a:spcBef>
                <a:spcPct val="0"/>
              </a:spcBef>
            </a:pPr>
          </a:p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rPr>
              <a:t>”Tänk om jag nu blir sjuk.”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4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58586" y="0"/>
            <a:ext cx="5829414" cy="11324362"/>
            <a:chOff x="0" y="0"/>
            <a:chExt cx="7772553" cy="15099149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5412" t="0" r="15412" b="0"/>
            <a:stretch>
              <a:fillRect/>
            </a:stretch>
          </p:blipFill>
          <p:spPr>
            <a:xfrm flipH="false" flipV="false">
              <a:off x="0" y="0"/>
              <a:ext cx="7772553" cy="7486074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15347" t="0" r="15347" b="0"/>
            <a:stretch>
              <a:fillRect/>
            </a:stretch>
          </p:blipFill>
          <p:spPr>
            <a:xfrm flipH="false" flipV="false">
              <a:off x="0" y="7613074"/>
              <a:ext cx="7772553" cy="7486074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12458586" y="0"/>
            <a:ext cx="5829414" cy="10805681"/>
            <a:chOff x="0" y="0"/>
            <a:chExt cx="7772553" cy="14407574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4"/>
            <a:srcRect l="13737" t="0" r="13737" b="0"/>
            <a:stretch>
              <a:fillRect/>
            </a:stretch>
          </p:blipFill>
          <p:spPr>
            <a:xfrm flipH="false" flipV="false">
              <a:off x="0" y="0"/>
              <a:ext cx="7772553" cy="7140287"/>
            </a:xfrm>
            <a:prstGeom prst="rect">
              <a:avLst/>
            </a:prstGeom>
          </p:spPr>
        </p:pic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5"/>
            <a:srcRect l="13737" t="0" r="13737" b="0"/>
            <a:stretch>
              <a:fillRect/>
            </a:stretch>
          </p:blipFill>
          <p:spPr>
            <a:xfrm flipH="false" flipV="false">
              <a:off x="0" y="7267287"/>
              <a:ext cx="7772553" cy="7140287"/>
            </a:xfrm>
            <a:prstGeom prst="rect">
              <a:avLst/>
            </a:prstGeom>
          </p:spPr>
        </p:pic>
      </p:grpSp>
      <p:sp>
        <p:nvSpPr>
          <p:cNvPr name="Freeform 8" id="8"/>
          <p:cNvSpPr/>
          <p:nvPr/>
        </p:nvSpPr>
        <p:spPr>
          <a:xfrm flipH="false" flipV="false" rot="-5400000">
            <a:off x="6354078" y="4135941"/>
            <a:ext cx="12209015" cy="1130464"/>
          </a:xfrm>
          <a:custGeom>
            <a:avLst/>
            <a:gdLst/>
            <a:ahLst/>
            <a:cxnLst/>
            <a:rect r="r" b="b" t="t" l="l"/>
            <a:pathLst>
              <a:path h="1130464" w="12209015">
                <a:moveTo>
                  <a:pt x="0" y="0"/>
                </a:moveTo>
                <a:lnTo>
                  <a:pt x="12209015" y="0"/>
                </a:lnTo>
                <a:lnTo>
                  <a:pt x="12209015" y="1130465"/>
                </a:lnTo>
                <a:lnTo>
                  <a:pt x="0" y="113046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867887" y="3097580"/>
            <a:ext cx="13146898" cy="8657713"/>
          </a:xfrm>
          <a:custGeom>
            <a:avLst/>
            <a:gdLst/>
            <a:ahLst/>
            <a:cxnLst/>
            <a:rect r="r" b="b" t="t" l="l"/>
            <a:pathLst>
              <a:path h="8657713" w="13146898">
                <a:moveTo>
                  <a:pt x="0" y="0"/>
                </a:moveTo>
                <a:lnTo>
                  <a:pt x="13146898" y="0"/>
                </a:lnTo>
                <a:lnTo>
                  <a:pt x="13146898" y="8657713"/>
                </a:lnTo>
                <a:lnTo>
                  <a:pt x="0" y="86577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1100723"/>
            <a:ext cx="10368558" cy="7134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AF1385"/>
                </a:solidFill>
                <a:latin typeface="Manrope"/>
                <a:ea typeface="Manrope"/>
                <a:cs typeface="Manrope"/>
                <a:sym typeface="Manrope"/>
              </a:rPr>
              <a:t>Känsloliv</a:t>
            </a:r>
          </a:p>
          <a:p>
            <a:pPr algn="l">
              <a:lnSpc>
                <a:spcPts val="5039"/>
              </a:lnSpc>
              <a:spcBef>
                <a:spcPct val="0"/>
              </a:spcBef>
            </a:pPr>
          </a:p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AF1385"/>
                </a:solidFill>
                <a:latin typeface="Manrope"/>
                <a:ea typeface="Manrope"/>
                <a:cs typeface="Manrope"/>
                <a:sym typeface="Manrope"/>
              </a:rPr>
              <a:t>Vad är känslor?​</a:t>
            </a:r>
          </a:p>
          <a:p>
            <a:pPr algn="l">
              <a:lnSpc>
                <a:spcPts val="3360"/>
              </a:lnSpc>
              <a:spcBef>
                <a:spcPct val="0"/>
              </a:spcBef>
            </a:pPr>
          </a:p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En sammansatt signal med information om oss själva till oss själva​</a:t>
            </a:r>
          </a:p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Syftet är bland annat att skydda oss ​</a:t>
            </a:r>
          </a:p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Känslan ger oss en impuls att agera​</a:t>
            </a:r>
          </a:p>
          <a:p>
            <a:pPr algn="l">
              <a:lnSpc>
                <a:spcPts val="3360"/>
              </a:lnSpc>
            </a:pPr>
          </a:p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Vår uppgift är att försöka tolka och besluta om hur och om vi ska agera utifrån känslan. </a:t>
            </a:r>
          </a:p>
          <a:p>
            <a:pPr algn="l">
              <a:lnSpc>
                <a:spcPts val="3360"/>
              </a:lnSpc>
              <a:spcBef>
                <a:spcPct val="0"/>
              </a:spcBef>
            </a:pPr>
          </a:p>
          <a:p>
            <a:pPr algn="l">
              <a:lnSpc>
                <a:spcPts val="3360"/>
              </a:lnSpc>
              <a:spcBef>
                <a:spcPct val="0"/>
              </a:spcBef>
            </a:pPr>
          </a:p>
          <a:p>
            <a:pPr algn="l">
              <a:lnSpc>
                <a:spcPts val="3360"/>
              </a:lnSpc>
              <a:spcBef>
                <a:spcPct val="0"/>
              </a:spcBef>
            </a:pPr>
          </a:p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​Vid psykisk ohälsa eller NPF kan det vara svårare att tolka eller reglera känslor.​ Mediciner och ohälsa kan även påverka känslorna. Känslorna kan  stärkas eller dämpas och bli svårare att tolka.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250368" y="364858"/>
            <a:ext cx="220989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Trygghet Ur Stöd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4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58586" y="0"/>
            <a:ext cx="5829414" cy="11324362"/>
            <a:chOff x="0" y="0"/>
            <a:chExt cx="7772553" cy="15099149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5412" t="0" r="15412" b="0"/>
            <a:stretch>
              <a:fillRect/>
            </a:stretch>
          </p:blipFill>
          <p:spPr>
            <a:xfrm flipH="false" flipV="false">
              <a:off x="0" y="0"/>
              <a:ext cx="7772553" cy="7486074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15347" t="0" r="15347" b="0"/>
            <a:stretch>
              <a:fillRect/>
            </a:stretch>
          </p:blipFill>
          <p:spPr>
            <a:xfrm flipH="false" flipV="false">
              <a:off x="0" y="7613074"/>
              <a:ext cx="7772553" cy="7486074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12458586" y="0"/>
            <a:ext cx="5829414" cy="10805681"/>
            <a:chOff x="0" y="0"/>
            <a:chExt cx="7772553" cy="14407574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4"/>
            <a:srcRect l="13737" t="0" r="13737" b="0"/>
            <a:stretch>
              <a:fillRect/>
            </a:stretch>
          </p:blipFill>
          <p:spPr>
            <a:xfrm flipH="false" flipV="false">
              <a:off x="0" y="0"/>
              <a:ext cx="7772553" cy="7140287"/>
            </a:xfrm>
            <a:prstGeom prst="rect">
              <a:avLst/>
            </a:prstGeom>
          </p:spPr>
        </p:pic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5"/>
            <a:srcRect l="13737" t="0" r="13737" b="0"/>
            <a:stretch>
              <a:fillRect/>
            </a:stretch>
          </p:blipFill>
          <p:spPr>
            <a:xfrm flipH="false" flipV="false">
              <a:off x="0" y="7267287"/>
              <a:ext cx="7772553" cy="7140287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12458586" y="0"/>
            <a:ext cx="5829414" cy="11324362"/>
            <a:chOff x="0" y="0"/>
            <a:chExt cx="7772553" cy="15099149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6"/>
            <a:srcRect l="15412" t="0" r="15412" b="0"/>
            <a:stretch>
              <a:fillRect/>
            </a:stretch>
          </p:blipFill>
          <p:spPr>
            <a:xfrm flipH="false" flipV="false">
              <a:off x="0" y="0"/>
              <a:ext cx="7772553" cy="7486074"/>
            </a:xfrm>
            <a:prstGeom prst="rect">
              <a:avLst/>
            </a:prstGeom>
          </p:spPr>
        </p:pic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7"/>
            <a:srcRect l="15412" t="0" r="15412" b="0"/>
            <a:stretch>
              <a:fillRect/>
            </a:stretch>
          </p:blipFill>
          <p:spPr>
            <a:xfrm flipH="false" flipV="false">
              <a:off x="0" y="7613074"/>
              <a:ext cx="7772553" cy="7486074"/>
            </a:xfrm>
            <a:prstGeom prst="rect">
              <a:avLst/>
            </a:prstGeom>
          </p:spPr>
        </p:pic>
      </p:grpSp>
      <p:sp>
        <p:nvSpPr>
          <p:cNvPr name="Freeform 11" id="11"/>
          <p:cNvSpPr/>
          <p:nvPr/>
        </p:nvSpPr>
        <p:spPr>
          <a:xfrm flipH="false" flipV="false" rot="-5400000">
            <a:off x="6499417" y="4565478"/>
            <a:ext cx="11422744" cy="1057661"/>
          </a:xfrm>
          <a:custGeom>
            <a:avLst/>
            <a:gdLst/>
            <a:ahLst/>
            <a:cxnLst/>
            <a:rect r="r" b="b" t="t" l="l"/>
            <a:pathLst>
              <a:path h="1057661" w="11422744">
                <a:moveTo>
                  <a:pt x="0" y="0"/>
                </a:moveTo>
                <a:lnTo>
                  <a:pt x="11422744" y="0"/>
                </a:lnTo>
                <a:lnTo>
                  <a:pt x="11422744" y="1057661"/>
                </a:lnTo>
                <a:lnTo>
                  <a:pt x="0" y="10576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28700" y="1543050"/>
            <a:ext cx="9990668" cy="6715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AF1385"/>
                </a:solidFill>
                <a:latin typeface="Manrope"/>
                <a:ea typeface="Manrope"/>
                <a:cs typeface="Manrope"/>
                <a:sym typeface="Manrope"/>
              </a:rPr>
              <a:t>Kognitiva funktioner</a:t>
            </a:r>
          </a:p>
          <a:p>
            <a:pPr algn="l">
              <a:lnSpc>
                <a:spcPts val="5039"/>
              </a:lnSpc>
              <a:spcBef>
                <a:spcPct val="0"/>
              </a:spcBef>
            </a:pPr>
          </a:p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AF1385"/>
                </a:solidFill>
                <a:latin typeface="Manrope"/>
                <a:ea typeface="Manrope"/>
                <a:cs typeface="Manrope"/>
                <a:sym typeface="Manrope"/>
              </a:rPr>
              <a:t>Vad är kognitiva funktioner?​</a:t>
            </a:r>
          </a:p>
          <a:p>
            <a:pPr algn="l">
              <a:lnSpc>
                <a:spcPts val="3360"/>
              </a:lnSpc>
              <a:spcBef>
                <a:spcPct val="0"/>
              </a:spcBef>
            </a:pPr>
          </a:p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Kognitiva funktioner handlar om att processa information. Att hämta in, bearbeta och använda information från omvärlden. ​</a:t>
            </a:r>
          </a:p>
          <a:p>
            <a:pPr algn="l">
              <a:lnSpc>
                <a:spcPts val="3360"/>
              </a:lnSpc>
            </a:pPr>
          </a:p>
          <a:p>
            <a:pPr algn="l">
              <a:lnSpc>
                <a:spcPts val="3360"/>
              </a:lnSpc>
            </a:pPr>
          </a:p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Att vara förälder idag ställer höga krav på till exempel planering, minne och problemlösning som är exempel på kognitiva funktioner.​</a:t>
            </a:r>
          </a:p>
          <a:p>
            <a:pPr algn="l">
              <a:lnSpc>
                <a:spcPts val="3360"/>
              </a:lnSpc>
            </a:pPr>
          </a:p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Stress, depression och neuropsykiatriska funktionsnedsättningar påverkar ofta de kognitiva funktionerna.​</a:t>
            </a:r>
          </a:p>
          <a:p>
            <a:pPr algn="l">
              <a:lnSpc>
                <a:spcPts val="3360"/>
              </a:lnSpc>
            </a:pPr>
          </a:p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Hjälpmedel och rutiner kan ibland vara till hjälp.​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5250368" y="364858"/>
            <a:ext cx="220989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Trygghet Ur Stöd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4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458586" y="0"/>
            <a:ext cx="5829414" cy="11324362"/>
            <a:chOff x="0" y="0"/>
            <a:chExt cx="7772553" cy="15099149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15412" t="0" r="15412" b="0"/>
            <a:stretch>
              <a:fillRect/>
            </a:stretch>
          </p:blipFill>
          <p:spPr>
            <a:xfrm flipH="false" flipV="false">
              <a:off x="0" y="0"/>
              <a:ext cx="7772553" cy="7486074"/>
            </a:xfrm>
            <a:prstGeom prst="rect">
              <a:avLst/>
            </a:prstGeom>
          </p:spPr>
        </p:pic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3"/>
            <a:srcRect l="15347" t="0" r="15347" b="0"/>
            <a:stretch>
              <a:fillRect/>
            </a:stretch>
          </p:blipFill>
          <p:spPr>
            <a:xfrm flipH="false" flipV="false">
              <a:off x="0" y="7613074"/>
              <a:ext cx="7772553" cy="7486074"/>
            </a:xfrm>
            <a:prstGeom prst="rect">
              <a:avLst/>
            </a:prstGeom>
          </p:spPr>
        </p:pic>
      </p:grpSp>
      <p:grpSp>
        <p:nvGrpSpPr>
          <p:cNvPr name="Group 5" id="5"/>
          <p:cNvGrpSpPr/>
          <p:nvPr/>
        </p:nvGrpSpPr>
        <p:grpSpPr>
          <a:xfrm rot="0">
            <a:off x="12458586" y="0"/>
            <a:ext cx="5829414" cy="10805681"/>
            <a:chOff x="0" y="0"/>
            <a:chExt cx="7772553" cy="14407574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4"/>
            <a:srcRect l="13737" t="0" r="13737" b="0"/>
            <a:stretch>
              <a:fillRect/>
            </a:stretch>
          </p:blipFill>
          <p:spPr>
            <a:xfrm flipH="false" flipV="false">
              <a:off x="0" y="0"/>
              <a:ext cx="7772553" cy="7140287"/>
            </a:xfrm>
            <a:prstGeom prst="rect">
              <a:avLst/>
            </a:prstGeom>
          </p:spPr>
        </p:pic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5"/>
            <a:srcRect l="13737" t="0" r="13737" b="0"/>
            <a:stretch>
              <a:fillRect/>
            </a:stretch>
          </p:blipFill>
          <p:spPr>
            <a:xfrm flipH="false" flipV="false">
              <a:off x="0" y="7267287"/>
              <a:ext cx="7772553" cy="7140287"/>
            </a:xfrm>
            <a:prstGeom prst="rect">
              <a:avLst/>
            </a:prstGeom>
          </p:spPr>
        </p:pic>
      </p:grpSp>
      <p:grpSp>
        <p:nvGrpSpPr>
          <p:cNvPr name="Group 8" id="8"/>
          <p:cNvGrpSpPr/>
          <p:nvPr/>
        </p:nvGrpSpPr>
        <p:grpSpPr>
          <a:xfrm rot="0">
            <a:off x="12458586" y="0"/>
            <a:ext cx="5829414" cy="11324362"/>
            <a:chOff x="0" y="0"/>
            <a:chExt cx="7772553" cy="15099149"/>
          </a:xfrm>
        </p:grpSpPr>
        <p:pic>
          <p:nvPicPr>
            <p:cNvPr name="Picture 9" id="9"/>
            <p:cNvPicPr>
              <a:picLocks noChangeAspect="true"/>
            </p:cNvPicPr>
            <p:nvPr/>
          </p:nvPicPr>
          <p:blipFill>
            <a:blip r:embed="rId6"/>
            <a:srcRect l="15412" t="0" r="15412" b="0"/>
            <a:stretch>
              <a:fillRect/>
            </a:stretch>
          </p:blipFill>
          <p:spPr>
            <a:xfrm flipH="false" flipV="false">
              <a:off x="0" y="0"/>
              <a:ext cx="7772553" cy="7486074"/>
            </a:xfrm>
            <a:prstGeom prst="rect">
              <a:avLst/>
            </a:prstGeom>
          </p:spPr>
        </p:pic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7"/>
            <a:srcRect l="15412" t="0" r="15412" b="0"/>
            <a:stretch>
              <a:fillRect/>
            </a:stretch>
          </p:blipFill>
          <p:spPr>
            <a:xfrm flipH="false" flipV="false">
              <a:off x="0" y="7613074"/>
              <a:ext cx="7772553" cy="7486074"/>
            </a:xfrm>
            <a:prstGeom prst="rect">
              <a:avLst/>
            </a:prstGeom>
          </p:spPr>
        </p:pic>
      </p:grpSp>
      <p:sp>
        <p:nvSpPr>
          <p:cNvPr name="Freeform 11" id="11"/>
          <p:cNvSpPr/>
          <p:nvPr/>
        </p:nvSpPr>
        <p:spPr>
          <a:xfrm flipH="false" flipV="false" rot="-5400000">
            <a:off x="6499417" y="4565478"/>
            <a:ext cx="11422744" cy="1057661"/>
          </a:xfrm>
          <a:custGeom>
            <a:avLst/>
            <a:gdLst/>
            <a:ahLst/>
            <a:cxnLst/>
            <a:rect r="r" b="b" t="t" l="l"/>
            <a:pathLst>
              <a:path h="1057661" w="11422744">
                <a:moveTo>
                  <a:pt x="0" y="0"/>
                </a:moveTo>
                <a:lnTo>
                  <a:pt x="11422744" y="0"/>
                </a:lnTo>
                <a:lnTo>
                  <a:pt x="11422744" y="1057661"/>
                </a:lnTo>
                <a:lnTo>
                  <a:pt x="0" y="10576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706145" y="-282188"/>
            <a:ext cx="12388103" cy="8158019"/>
          </a:xfrm>
          <a:custGeom>
            <a:avLst/>
            <a:gdLst/>
            <a:ahLst/>
            <a:cxnLst/>
            <a:rect r="r" b="b" t="t" l="l"/>
            <a:pathLst>
              <a:path h="8158019" w="12388103">
                <a:moveTo>
                  <a:pt x="0" y="0"/>
                </a:moveTo>
                <a:lnTo>
                  <a:pt x="12388103" y="0"/>
                </a:lnTo>
                <a:lnTo>
                  <a:pt x="12388103" y="8158019"/>
                </a:lnTo>
                <a:lnTo>
                  <a:pt x="0" y="81580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454002" y="1642631"/>
            <a:ext cx="8980575" cy="7972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39"/>
              </a:lnSpc>
              <a:spcBef>
                <a:spcPct val="0"/>
              </a:spcBef>
            </a:pPr>
            <a:r>
              <a:rPr lang="en-US" sz="3599">
                <a:solidFill>
                  <a:srgbClr val="AF1385"/>
                </a:solidFill>
                <a:latin typeface="Manrope"/>
                <a:ea typeface="Manrope"/>
                <a:cs typeface="Manrope"/>
                <a:sym typeface="Manrope"/>
              </a:rPr>
              <a:t>Kognitiva funktioner</a:t>
            </a:r>
          </a:p>
          <a:p>
            <a:pPr algn="l">
              <a:lnSpc>
                <a:spcPts val="5039"/>
              </a:lnSpc>
              <a:spcBef>
                <a:spcPct val="0"/>
              </a:spcBef>
            </a:pPr>
          </a:p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>
                <a:solidFill>
                  <a:srgbClr val="AF1385"/>
                </a:solidFill>
                <a:latin typeface="Manrope"/>
                <a:ea typeface="Manrope"/>
                <a:cs typeface="Manrope"/>
                <a:sym typeface="Manrope"/>
              </a:rPr>
              <a:t>Vad är kognitiva funktioner?​</a:t>
            </a:r>
          </a:p>
          <a:p>
            <a:pPr algn="l">
              <a:lnSpc>
                <a:spcPts val="3360"/>
              </a:lnSpc>
              <a:spcBef>
                <a:spcPct val="0"/>
              </a:spcBef>
            </a:pPr>
          </a:p>
          <a:p>
            <a:pPr algn="l" marL="518162" indent="-259081" lvl="1">
              <a:lnSpc>
                <a:spcPts val="336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Kognitiva funktioner handlar om att processa information. Att hämta in, bearbeta och använda information från omvärlden. ​</a:t>
            </a:r>
          </a:p>
          <a:p>
            <a:pPr algn="l">
              <a:lnSpc>
                <a:spcPts val="3360"/>
              </a:lnSpc>
            </a:pPr>
          </a:p>
          <a:p>
            <a:pPr algn="l">
              <a:lnSpc>
                <a:spcPts val="3360"/>
              </a:lnSpc>
            </a:pPr>
          </a:p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Att vara förälder idag ställer höga krav på till exempel planering, minne och problemlösning som är exempel på kognitiva funktioner.​</a:t>
            </a:r>
          </a:p>
          <a:p>
            <a:pPr algn="l">
              <a:lnSpc>
                <a:spcPts val="3360"/>
              </a:lnSpc>
            </a:pPr>
          </a:p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Stress, depression och neuropsykiatriska funktionsnedsättningar påverkar ofta de kognitiva funktionerna.​</a:t>
            </a:r>
          </a:p>
          <a:p>
            <a:pPr algn="l">
              <a:lnSpc>
                <a:spcPts val="3360"/>
              </a:lnSpc>
            </a:pPr>
          </a:p>
          <a:p>
            <a:pPr algn="l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Hjälpmedel och rutiner kan ibland vara till hjälp.​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5250368" y="364858"/>
            <a:ext cx="220989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Trygghet Ur Stöd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F4F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5250368" y="364858"/>
            <a:ext cx="220989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AF1685"/>
                </a:solidFill>
                <a:latin typeface="Manrope"/>
                <a:ea typeface="Manrope"/>
                <a:cs typeface="Manrope"/>
                <a:sym typeface="Manrope"/>
              </a:rPr>
              <a:t>Trygghet Ur Stöd</a:t>
            </a:r>
          </a:p>
        </p:txBody>
      </p:sp>
      <p:sp>
        <p:nvSpPr>
          <p:cNvPr name="Freeform 3" id="3"/>
          <p:cNvSpPr/>
          <p:nvPr/>
        </p:nvSpPr>
        <p:spPr>
          <a:xfrm flipH="true" flipV="false" rot="0">
            <a:off x="8084406" y="6936147"/>
            <a:ext cx="8605001" cy="2322153"/>
          </a:xfrm>
          <a:custGeom>
            <a:avLst/>
            <a:gdLst/>
            <a:ahLst/>
            <a:cxnLst/>
            <a:rect r="r" b="b" t="t" l="l"/>
            <a:pathLst>
              <a:path h="2322153" w="8605001">
                <a:moveTo>
                  <a:pt x="8605001" y="0"/>
                </a:moveTo>
                <a:lnTo>
                  <a:pt x="0" y="0"/>
                </a:lnTo>
                <a:lnTo>
                  <a:pt x="0" y="2322153"/>
                </a:lnTo>
                <a:lnTo>
                  <a:pt x="8605001" y="2322153"/>
                </a:lnTo>
                <a:lnTo>
                  <a:pt x="86050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773694" y="3071813"/>
            <a:ext cx="8740611" cy="4133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4000">
                <a:solidFill>
                  <a:srgbClr val="AF1385"/>
                </a:solidFill>
                <a:latin typeface="Manrope"/>
                <a:ea typeface="Manrope"/>
                <a:cs typeface="Manrope"/>
                <a:sym typeface="Manrope"/>
              </a:rPr>
              <a:t>Föräldraröster </a:t>
            </a:r>
          </a:p>
          <a:p>
            <a:pPr algn="l">
              <a:lnSpc>
                <a:spcPts val="3120"/>
              </a:lnSpc>
            </a:pPr>
          </a:p>
          <a:p>
            <a:pPr algn="l">
              <a:lnSpc>
                <a:spcPts val="3120"/>
              </a:lnSpc>
            </a:pPr>
            <a:r>
              <a:rPr lang="en-US" sz="26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Föräldrar berättar om sina känslor och upplevelser kring att vara förälder med psykisk ohälsa eller NPF. </a:t>
            </a:r>
          </a:p>
          <a:p>
            <a:pPr algn="l">
              <a:lnSpc>
                <a:spcPts val="3120"/>
              </a:lnSpc>
            </a:pPr>
          </a:p>
          <a:p>
            <a:pPr algn="l">
              <a:lnSpc>
                <a:spcPts val="3120"/>
              </a:lnSpc>
            </a:pPr>
            <a:r>
              <a:rPr lang="en-US" sz="26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Citaten kommer från intervjuerna som ligger till grund för studiecirkeln. </a:t>
            </a:r>
          </a:p>
          <a:p>
            <a:pPr algn="l">
              <a:lnSpc>
                <a:spcPts val="3120"/>
              </a:lnSpc>
            </a:pPr>
          </a:p>
          <a:p>
            <a:pPr algn="l">
              <a:lnSpc>
                <a:spcPts val="3120"/>
              </a:lnSpc>
            </a:pPr>
            <a:r>
              <a:rPr lang="en-US" sz="26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Rösterna är inspelade på olika mobiler och i olika miljöer. Ljudet av därför av varierande kvalitet.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59" r="0" b="-92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175533" y="7256357"/>
            <a:ext cx="1758527" cy="1758527"/>
          </a:xfrm>
          <a:custGeom>
            <a:avLst/>
            <a:gdLst/>
            <a:ahLst/>
            <a:cxnLst/>
            <a:rect r="r" b="b" t="t" l="l"/>
            <a:pathLst>
              <a:path h="1758527" w="1758527">
                <a:moveTo>
                  <a:pt x="0" y="0"/>
                </a:moveTo>
                <a:lnTo>
                  <a:pt x="1758527" y="0"/>
                </a:lnTo>
                <a:lnTo>
                  <a:pt x="1758527" y="1758528"/>
                </a:lnTo>
                <a:lnTo>
                  <a:pt x="0" y="17585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6486040"/>
            <a:ext cx="18759533" cy="2528845"/>
            <a:chOff x="0" y="0"/>
            <a:chExt cx="6345817" cy="85543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45817" cy="855436"/>
            </a:xfrm>
            <a:custGeom>
              <a:avLst/>
              <a:gdLst/>
              <a:ahLst/>
              <a:cxnLst/>
              <a:rect r="r" b="b" t="t" l="l"/>
              <a:pathLst>
                <a:path h="855436" w="6345817">
                  <a:moveTo>
                    <a:pt x="0" y="0"/>
                  </a:moveTo>
                  <a:lnTo>
                    <a:pt x="6345817" y="0"/>
                  </a:lnTo>
                  <a:lnTo>
                    <a:pt x="6345817" y="855436"/>
                  </a:lnTo>
                  <a:lnTo>
                    <a:pt x="0" y="855436"/>
                  </a:lnTo>
                  <a:close/>
                </a:path>
              </a:pathLst>
            </a:custGeom>
            <a:solidFill>
              <a:srgbClr val="F7F4F3"/>
            </a:solid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6606792" y="5866077"/>
            <a:ext cx="1390281" cy="1390281"/>
          </a:xfrm>
          <a:custGeom>
            <a:avLst/>
            <a:gdLst/>
            <a:ahLst/>
            <a:cxnLst/>
            <a:rect r="r" b="b" t="t" l="l"/>
            <a:pathLst>
              <a:path h="1390281" w="1390281">
                <a:moveTo>
                  <a:pt x="0" y="0"/>
                </a:moveTo>
                <a:lnTo>
                  <a:pt x="1390281" y="0"/>
                </a:lnTo>
                <a:lnTo>
                  <a:pt x="1390281" y="1390280"/>
                </a:lnTo>
                <a:lnTo>
                  <a:pt x="0" y="13902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5250368" y="364858"/>
            <a:ext cx="2209899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Trygghet Ur Stöd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3313291" y="6773502"/>
            <a:ext cx="11658905" cy="1813710"/>
            <a:chOff x="0" y="0"/>
            <a:chExt cx="15545207" cy="2418280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0"/>
              <a:ext cx="15545207" cy="7239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600">
                  <a:solidFill>
                    <a:srgbClr val="AF1385"/>
                  </a:solidFill>
                  <a:latin typeface="Manrope"/>
                  <a:ea typeface="Manrope"/>
                  <a:cs typeface="Manrope"/>
                  <a:sym typeface="Manrope"/>
                </a:rPr>
                <a:t>Övning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2096909" y="858869"/>
              <a:ext cx="11344278" cy="15472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799"/>
                </a:lnSpc>
              </a:pPr>
              <a:r>
                <a:rPr lang="en-US" sz="6999">
                  <a:solidFill>
                    <a:srgbClr val="AF1385"/>
                  </a:solidFill>
                  <a:latin typeface="Organika"/>
                  <a:ea typeface="Organika"/>
                  <a:cs typeface="Organika"/>
                  <a:sym typeface="Organika"/>
                </a:rPr>
                <a:t>Min föräldrautmaningar</a:t>
              </a: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3299602" y="8658650"/>
            <a:ext cx="4648597" cy="356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AF1385"/>
                </a:solidFill>
                <a:latin typeface="Manrope"/>
                <a:ea typeface="Manrope"/>
                <a:cs typeface="Manrope"/>
                <a:sym typeface="Manrope"/>
              </a:rPr>
              <a:t>Finns på sidan 20 och 21 i studiehäftet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DAGM-5Gmdyw</dc:identifier>
  <dcterms:modified xsi:type="dcterms:W3CDTF">2011-08-01T06:04:30Z</dcterms:modified>
  <cp:revision>1</cp:revision>
  <dc:title>Träff 2</dc:title>
</cp:coreProperties>
</file>