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8288000" cy="10287000"/>
  <p:notesSz cx="6858000" cy="9144000"/>
  <p:embeddedFontLst>
    <p:embeddedFont>
      <p:font typeface="Manrope" charset="1" panose="00000000000000000000"/>
      <p:regular r:id="rId10"/>
    </p:embeddedFont>
    <p:embeddedFont>
      <p:font typeface="Organika" charset="1" panose="000005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jpe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jpeg" Type="http://schemas.openxmlformats.org/officeDocument/2006/relationships/image"/><Relationship Id="rId7" Target="../media/image12.jpe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png" Type="http://schemas.openxmlformats.org/officeDocument/2006/relationships/image"/><Relationship Id="rId4" Target="../media/image1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229" t="-36132" r="-26598" b="-4499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5250368" y="364858"/>
            <a:ext cx="2209899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Manrope"/>
                <a:ea typeface="Manrope"/>
                <a:cs typeface="Manrope"/>
                <a:sym typeface="Manrope"/>
              </a:rPr>
              <a:t>Trygghet Ur Stöd</a:t>
            </a:r>
          </a:p>
        </p:txBody>
      </p:sp>
      <p:sp>
        <p:nvSpPr>
          <p:cNvPr name="Freeform 4" id="4"/>
          <p:cNvSpPr/>
          <p:nvPr/>
        </p:nvSpPr>
        <p:spPr>
          <a:xfrm flipH="true" flipV="false" rot="0">
            <a:off x="-1124155" y="7573806"/>
            <a:ext cx="23930993" cy="2215833"/>
          </a:xfrm>
          <a:custGeom>
            <a:avLst/>
            <a:gdLst/>
            <a:ahLst/>
            <a:cxnLst/>
            <a:rect r="r" b="b" t="t" l="l"/>
            <a:pathLst>
              <a:path h="2215833" w="23930993">
                <a:moveTo>
                  <a:pt x="23930992" y="0"/>
                </a:moveTo>
                <a:lnTo>
                  <a:pt x="0" y="0"/>
                </a:lnTo>
                <a:lnTo>
                  <a:pt x="0" y="2215833"/>
                </a:lnTo>
                <a:lnTo>
                  <a:pt x="23930992" y="2215833"/>
                </a:lnTo>
                <a:lnTo>
                  <a:pt x="2393099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648878" y="6227732"/>
            <a:ext cx="10990243" cy="2103281"/>
            <a:chOff x="0" y="0"/>
            <a:chExt cx="14653658" cy="2804375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0"/>
              <a:ext cx="14653658" cy="7239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3600">
                  <a:solidFill>
                    <a:srgbClr val="FFFFFF"/>
                  </a:solidFill>
                  <a:latin typeface="Manrope"/>
                  <a:ea typeface="Manrope"/>
                  <a:cs typeface="Manrope"/>
                  <a:sym typeface="Manrope"/>
                </a:rPr>
                <a:t>Tema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1976647" y="805380"/>
              <a:ext cx="10693661" cy="19875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599"/>
                </a:lnSpc>
              </a:pPr>
              <a:r>
                <a:rPr lang="en-US" sz="8999">
                  <a:solidFill>
                    <a:srgbClr val="FFFFFF"/>
                  </a:solidFill>
                  <a:latin typeface="Organika"/>
                  <a:ea typeface="Organika"/>
                  <a:cs typeface="Organika"/>
                  <a:sym typeface="Organika"/>
                </a:rPr>
                <a:t>Relationer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4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512616" y="-2729511"/>
            <a:ext cx="15746021" cy="15746021"/>
            <a:chOff x="0" y="0"/>
            <a:chExt cx="12700000" cy="1270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25908" y="857250"/>
              <a:ext cx="12396490" cy="11506076"/>
            </a:xfrm>
            <a:custGeom>
              <a:avLst/>
              <a:gdLst/>
              <a:ahLst/>
              <a:cxnLst/>
              <a:rect r="r" b="b" t="t" l="l"/>
              <a:pathLst>
                <a:path h="11506076" w="12396490">
                  <a:moveTo>
                    <a:pt x="10015042" y="938530"/>
                  </a:moveTo>
                  <a:cubicBezTo>
                    <a:pt x="8825052" y="189230"/>
                    <a:pt x="8506282" y="154940"/>
                    <a:pt x="7108012" y="0"/>
                  </a:cubicBezTo>
                  <a:cubicBezTo>
                    <a:pt x="3902532" y="38100"/>
                    <a:pt x="1304112" y="1889760"/>
                    <a:pt x="298272" y="4933950"/>
                  </a:cubicBezTo>
                  <a:cubicBezTo>
                    <a:pt x="-45898" y="5975350"/>
                    <a:pt x="-137338" y="7139940"/>
                    <a:pt x="266522" y="8159750"/>
                  </a:cubicBezTo>
                  <a:cubicBezTo>
                    <a:pt x="797382" y="9499600"/>
                    <a:pt x="2116912" y="10407650"/>
                    <a:pt x="3511372" y="10773410"/>
                  </a:cubicBezTo>
                  <a:cubicBezTo>
                    <a:pt x="4905832" y="11140440"/>
                    <a:pt x="6441262" y="11644630"/>
                    <a:pt x="7871282" y="11470640"/>
                  </a:cubicBezTo>
                  <a:cubicBezTo>
                    <a:pt x="8986342" y="11334750"/>
                    <a:pt x="10100132" y="10519410"/>
                    <a:pt x="10934522" y="9767570"/>
                  </a:cubicBezTo>
                  <a:cubicBezTo>
                    <a:pt x="11488242" y="9268460"/>
                    <a:pt x="11833682" y="8576310"/>
                    <a:pt x="12064822" y="7867650"/>
                  </a:cubicBezTo>
                  <a:cubicBezTo>
                    <a:pt x="12872542" y="5401310"/>
                    <a:pt x="12210872" y="2322830"/>
                    <a:pt x="10015042" y="938530"/>
                  </a:cubicBezTo>
                  <a:close/>
                </a:path>
              </a:pathLst>
            </a:custGeom>
            <a:blipFill>
              <a:blip r:embed="rId2"/>
              <a:stretch>
                <a:fillRect l="-19656" t="0" r="-19656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5309759">
            <a:off x="2318189" y="3217081"/>
            <a:ext cx="13651622" cy="3852838"/>
          </a:xfrm>
          <a:custGeom>
            <a:avLst/>
            <a:gdLst/>
            <a:ahLst/>
            <a:cxnLst/>
            <a:rect r="r" b="b" t="t" l="l"/>
            <a:pathLst>
              <a:path h="3852838" w="13651622">
                <a:moveTo>
                  <a:pt x="0" y="0"/>
                </a:moveTo>
                <a:lnTo>
                  <a:pt x="13651622" y="0"/>
                </a:lnTo>
                <a:lnTo>
                  <a:pt x="13651622" y="3852838"/>
                </a:lnTo>
                <a:lnTo>
                  <a:pt x="0" y="38528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5097347" y="688975"/>
            <a:ext cx="2507512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AF1685"/>
                </a:solidFill>
                <a:latin typeface="Manrope"/>
                <a:ea typeface="Manrope"/>
                <a:cs typeface="Manrope"/>
                <a:sym typeface="Manrope"/>
              </a:rPr>
              <a:t>Trygghet Ur Stöd.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248912" y="2414587"/>
            <a:ext cx="6672362" cy="5391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AF1385"/>
                </a:solidFill>
                <a:latin typeface="Manrope"/>
                <a:ea typeface="Manrope"/>
                <a:cs typeface="Manrope"/>
                <a:sym typeface="Manrope"/>
              </a:rPr>
              <a:t>Visa kärlek på barnets språk​</a:t>
            </a:r>
          </a:p>
          <a:p>
            <a:pPr algn="l">
              <a:lnSpc>
                <a:spcPts val="5039"/>
              </a:lnSpc>
              <a:spcBef>
                <a:spcPct val="0"/>
              </a:spcBef>
            </a:pPr>
          </a:p>
          <a:p>
            <a:pPr algn="l" marL="518162" indent="-259081" lvl="1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Glada ögon och leende​</a:t>
            </a:r>
          </a:p>
          <a:p>
            <a:pPr algn="l" marL="518162" indent="-259081" lvl="1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Vänlig röst och intresse​</a:t>
            </a:r>
          </a:p>
          <a:p>
            <a:pPr algn="l" marL="518162" indent="-259081" lvl="1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Uppmärksamhet​</a:t>
            </a:r>
          </a:p>
          <a:p>
            <a:pPr algn="l" marL="518162" indent="-259081" lvl="1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Beröm ansträngningar ​</a:t>
            </a:r>
          </a:p>
          <a:p>
            <a:pPr algn="l" marL="518162" indent="-259081" lvl="1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Skratta ihop​</a:t>
            </a:r>
          </a:p>
          <a:p>
            <a:pPr algn="l" marL="518162" indent="-259081" lvl="1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Lek ihop​</a:t>
            </a:r>
          </a:p>
          <a:p>
            <a:pPr algn="l" marL="518162" indent="-259081" lvl="1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Trösta och lugna​</a:t>
            </a:r>
          </a:p>
          <a:p>
            <a:pPr algn="l">
              <a:lnSpc>
                <a:spcPts val="3360"/>
              </a:lnSpc>
            </a:pP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Från Rädda Barnens handbok "Tryggt föräldraskap"</a:t>
            </a:r>
          </a:p>
          <a:p>
            <a:pPr algn="l">
              <a:lnSpc>
                <a:spcPts val="3360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4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458586" y="0"/>
            <a:ext cx="5829414" cy="11324362"/>
            <a:chOff x="0" y="0"/>
            <a:chExt cx="7772553" cy="15099149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15412" t="0" r="15412" b="0"/>
            <a:stretch>
              <a:fillRect/>
            </a:stretch>
          </p:blipFill>
          <p:spPr>
            <a:xfrm flipH="false" flipV="false">
              <a:off x="0" y="0"/>
              <a:ext cx="7772553" cy="7486074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15347" t="0" r="15347" b="0"/>
            <a:stretch>
              <a:fillRect/>
            </a:stretch>
          </p:blipFill>
          <p:spPr>
            <a:xfrm flipH="false" flipV="false">
              <a:off x="0" y="7613074"/>
              <a:ext cx="7772553" cy="7486074"/>
            </a:xfrm>
            <a:prstGeom prst="rect">
              <a:avLst/>
            </a:prstGeom>
          </p:spPr>
        </p:pic>
      </p:grpSp>
      <p:sp>
        <p:nvSpPr>
          <p:cNvPr name="Freeform 5" id="5"/>
          <p:cNvSpPr/>
          <p:nvPr/>
        </p:nvSpPr>
        <p:spPr>
          <a:xfrm flipH="false" flipV="false" rot="-5400000">
            <a:off x="6499417" y="4565478"/>
            <a:ext cx="11422744" cy="1057661"/>
          </a:xfrm>
          <a:custGeom>
            <a:avLst/>
            <a:gdLst/>
            <a:ahLst/>
            <a:cxnLst/>
            <a:rect r="r" b="b" t="t" l="l"/>
            <a:pathLst>
              <a:path h="1057661" w="11422744">
                <a:moveTo>
                  <a:pt x="0" y="0"/>
                </a:moveTo>
                <a:lnTo>
                  <a:pt x="11422744" y="0"/>
                </a:lnTo>
                <a:lnTo>
                  <a:pt x="11422744" y="1057661"/>
                </a:lnTo>
                <a:lnTo>
                  <a:pt x="0" y="10576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2458586" y="0"/>
            <a:ext cx="5829414" cy="10805681"/>
            <a:chOff x="0" y="0"/>
            <a:chExt cx="7772553" cy="14407574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6"/>
            <a:srcRect l="10250" t="0" r="17088" b="0"/>
            <a:stretch>
              <a:fillRect/>
            </a:stretch>
          </p:blipFill>
          <p:spPr>
            <a:xfrm flipH="false" flipV="false">
              <a:off x="0" y="0"/>
              <a:ext cx="7772553" cy="7140287"/>
            </a:xfrm>
            <a:prstGeom prst="rect">
              <a:avLst/>
            </a:prstGeom>
          </p:spPr>
        </p:pic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7"/>
            <a:srcRect l="13737" t="0" r="13737" b="0"/>
            <a:stretch>
              <a:fillRect/>
            </a:stretch>
          </p:blipFill>
          <p:spPr>
            <a:xfrm flipH="false" flipV="false">
              <a:off x="0" y="7267287"/>
              <a:ext cx="7772553" cy="7140287"/>
            </a:xfrm>
            <a:prstGeom prst="rect">
              <a:avLst/>
            </a:prstGeom>
          </p:spPr>
        </p:pic>
      </p:grpSp>
      <p:sp>
        <p:nvSpPr>
          <p:cNvPr name="TextBox 9" id="9"/>
          <p:cNvSpPr txBox="true"/>
          <p:nvPr/>
        </p:nvSpPr>
        <p:spPr>
          <a:xfrm rot="0">
            <a:off x="15250368" y="364858"/>
            <a:ext cx="2209899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Manrope"/>
                <a:ea typeface="Manrope"/>
                <a:cs typeface="Manrope"/>
                <a:sym typeface="Manrope"/>
              </a:rPr>
              <a:t>Trygghet Ur Stöd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028700" y="1986698"/>
            <a:ext cx="10374951" cy="6832285"/>
          </a:xfrm>
          <a:custGeom>
            <a:avLst/>
            <a:gdLst/>
            <a:ahLst/>
            <a:cxnLst/>
            <a:rect r="r" b="b" t="t" l="l"/>
            <a:pathLst>
              <a:path h="6832285" w="10374951">
                <a:moveTo>
                  <a:pt x="0" y="0"/>
                </a:moveTo>
                <a:lnTo>
                  <a:pt x="10374951" y="0"/>
                </a:lnTo>
                <a:lnTo>
                  <a:pt x="10374951" y="6832285"/>
                </a:lnTo>
                <a:lnTo>
                  <a:pt x="0" y="68322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868249" y="2514482"/>
            <a:ext cx="6695853" cy="4039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AF1385"/>
                </a:solidFill>
                <a:latin typeface="Organika"/>
                <a:ea typeface="Organika"/>
                <a:cs typeface="Organika"/>
                <a:sym typeface="Organika"/>
              </a:rPr>
              <a:t>Föräldratips</a:t>
            </a:r>
          </a:p>
          <a:p>
            <a:pPr algn="l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AF1385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</a:p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Bjud in barnet i en aktivitet som du tycker väldigt mycket om.​</a:t>
            </a:r>
          </a:p>
          <a:p>
            <a:pPr algn="l">
              <a:lnSpc>
                <a:spcPts val="3360"/>
              </a:lnSpc>
              <a:spcBef>
                <a:spcPct val="0"/>
              </a:spcBef>
            </a:pPr>
          </a:p>
          <a:p>
            <a:pPr algn="l">
              <a:lnSpc>
                <a:spcPts val="3360"/>
              </a:lnSpc>
              <a:spcBef>
                <a:spcPct val="0"/>
              </a:spcBef>
            </a:pPr>
          </a:p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Barnet blir då oftast smittat av ditt intresse och energi att det kan då vara lättare att mötas.​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4F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554514" y="1857795"/>
            <a:ext cx="954468" cy="954468"/>
          </a:xfrm>
          <a:custGeom>
            <a:avLst/>
            <a:gdLst/>
            <a:ahLst/>
            <a:cxnLst/>
            <a:rect r="r" b="b" t="t" l="l"/>
            <a:pathLst>
              <a:path h="954468" w="954468">
                <a:moveTo>
                  <a:pt x="0" y="0"/>
                </a:moveTo>
                <a:lnTo>
                  <a:pt x="954468" y="0"/>
                </a:lnTo>
                <a:lnTo>
                  <a:pt x="954468" y="954468"/>
                </a:lnTo>
                <a:lnTo>
                  <a:pt x="0" y="9544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8079157" y="7004685"/>
            <a:ext cx="7556899" cy="2039312"/>
          </a:xfrm>
          <a:custGeom>
            <a:avLst/>
            <a:gdLst/>
            <a:ahLst/>
            <a:cxnLst/>
            <a:rect r="r" b="b" t="t" l="l"/>
            <a:pathLst>
              <a:path h="2039312" w="7556899">
                <a:moveTo>
                  <a:pt x="7556899" y="0"/>
                </a:moveTo>
                <a:lnTo>
                  <a:pt x="0" y="0"/>
                </a:lnTo>
                <a:lnTo>
                  <a:pt x="0" y="2039311"/>
                </a:lnTo>
                <a:lnTo>
                  <a:pt x="7556899" y="2039311"/>
                </a:lnTo>
                <a:lnTo>
                  <a:pt x="755689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175997" y="1994987"/>
            <a:ext cx="1467445" cy="6134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AF1685"/>
                </a:solidFill>
                <a:latin typeface="Manrope"/>
                <a:ea typeface="Manrope"/>
                <a:cs typeface="Manrope"/>
                <a:sym typeface="Manrope"/>
              </a:rPr>
              <a:t>Samtal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452369" y="2659863"/>
            <a:ext cx="4914702" cy="1285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499">
                <a:solidFill>
                  <a:srgbClr val="AF1685"/>
                </a:solidFill>
                <a:latin typeface="Organika"/>
                <a:ea typeface="Organika"/>
                <a:cs typeface="Organika"/>
                <a:sym typeface="Organika"/>
              </a:rPr>
              <a:t>Att  samtala om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5250368" y="364858"/>
            <a:ext cx="2209899" cy="372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AF1685"/>
                </a:solidFill>
                <a:latin typeface="Manrope"/>
                <a:ea typeface="Manrope"/>
                <a:cs typeface="Manrope"/>
                <a:sym typeface="Manrope"/>
              </a:rPr>
              <a:t>Trygghet Ur Stöd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178825" y="4512945"/>
            <a:ext cx="11824765" cy="2910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62" indent="-259081" lvl="1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Hur skapar du en trygg relation med ditt barn?</a:t>
            </a:r>
          </a:p>
          <a:p>
            <a:pPr algn="l">
              <a:lnSpc>
                <a:spcPts val="3360"/>
              </a:lnSpc>
            </a:pPr>
          </a:p>
          <a:p>
            <a:pPr algn="l" marL="518162" indent="-259081" lvl="1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I vilka situationer kommer du och ditt barn varandra nära, till exempel vid vid läggdags, i bilen, vid middagsbordet, något helt annat?</a:t>
            </a:r>
          </a:p>
          <a:p>
            <a:pPr algn="l">
              <a:lnSpc>
                <a:spcPts val="3360"/>
              </a:lnSpc>
            </a:pPr>
          </a:p>
          <a:p>
            <a:pPr algn="l" marL="518162" indent="-259081" lvl="1">
              <a:lnSpc>
                <a:spcPts val="336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Manrope"/>
                <a:ea typeface="Manrope"/>
                <a:cs typeface="Manrope"/>
                <a:sym typeface="Manrope"/>
              </a:rPr>
              <a:t>Har du några tankar om hur man kan ha positiva stunder med sitt barn samtidigt som man är trött eller stressad?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DAGNoF3rYl4</dc:identifier>
  <dcterms:modified xsi:type="dcterms:W3CDTF">2011-08-01T06:04:30Z</dcterms:modified>
  <cp:revision>1</cp:revision>
  <dc:title>Träff 3</dc:title>
</cp:coreProperties>
</file>