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Manrope" charset="1" panose="00000000000000000000"/>
      <p:regular r:id="rId14"/>
    </p:embeddedFont>
    <p:embeddedFont>
      <p:font typeface="Organika 1" charset="1" panose="00000500000000000000"/>
      <p:regular r:id="rId15"/>
    </p:embeddedFont>
    <p:embeddedFont>
      <p:font typeface="Manrope Bold" charset="1" panose="00000000000000000000"/>
      <p:regular r:id="rId16"/>
    </p:embeddedFont>
    <p:embeddedFont>
      <p:font typeface="Organika 2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29" t="-36132" r="-26598" b="-4499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-1124155" y="7573806"/>
            <a:ext cx="23930993" cy="2215833"/>
          </a:xfrm>
          <a:custGeom>
            <a:avLst/>
            <a:gdLst/>
            <a:ahLst/>
            <a:cxnLst/>
            <a:rect r="r" b="b" t="t" l="l"/>
            <a:pathLst>
              <a:path h="2215833" w="23930993">
                <a:moveTo>
                  <a:pt x="23930992" y="0"/>
                </a:moveTo>
                <a:lnTo>
                  <a:pt x="0" y="0"/>
                </a:lnTo>
                <a:lnTo>
                  <a:pt x="0" y="2215833"/>
                </a:lnTo>
                <a:lnTo>
                  <a:pt x="23930992" y="2215833"/>
                </a:lnTo>
                <a:lnTo>
                  <a:pt x="2393099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648878" y="6227732"/>
            <a:ext cx="10990243" cy="2103281"/>
            <a:chOff x="0" y="0"/>
            <a:chExt cx="14653658" cy="280437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14653658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FFFFFF"/>
                  </a:solidFill>
                  <a:latin typeface="Manrope"/>
                  <a:ea typeface="Manrope"/>
                  <a:cs typeface="Manrope"/>
                  <a:sym typeface="Manrope"/>
                </a:rPr>
                <a:t>Tema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976647" y="805380"/>
              <a:ext cx="10693661" cy="1987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599"/>
                </a:lnSpc>
              </a:pPr>
              <a:r>
                <a:rPr lang="en-US" sz="8999">
                  <a:solidFill>
                    <a:srgbClr val="FFFFFF"/>
                  </a:solidFill>
                  <a:latin typeface="Organika 1"/>
                  <a:ea typeface="Organika 1"/>
                  <a:cs typeface="Organika 1"/>
                  <a:sym typeface="Organika 1"/>
                </a:rPr>
                <a:t>Prata med barn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44311" y="-2756092"/>
            <a:ext cx="15746021" cy="13433440"/>
            <a:chOff x="0" y="0"/>
            <a:chExt cx="12700000" cy="108347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5908" y="731348"/>
              <a:ext cx="12396490" cy="9816206"/>
            </a:xfrm>
            <a:custGeom>
              <a:avLst/>
              <a:gdLst/>
              <a:ahLst/>
              <a:cxnLst/>
              <a:rect r="r" b="b" t="t" l="l"/>
              <a:pathLst>
                <a:path h="9816206" w="12396490">
                  <a:moveTo>
                    <a:pt x="10015042" y="800690"/>
                  </a:moveTo>
                  <a:cubicBezTo>
                    <a:pt x="8825052" y="161438"/>
                    <a:pt x="8506282" y="132184"/>
                    <a:pt x="7108012" y="0"/>
                  </a:cubicBezTo>
                  <a:cubicBezTo>
                    <a:pt x="3902532" y="32504"/>
                    <a:pt x="1304112" y="1612215"/>
                    <a:pt x="298272" y="4209312"/>
                  </a:cubicBezTo>
                  <a:cubicBezTo>
                    <a:pt x="-45898" y="5097764"/>
                    <a:pt x="-137338" y="6091314"/>
                    <a:pt x="266522" y="6961346"/>
                  </a:cubicBezTo>
                  <a:cubicBezTo>
                    <a:pt x="797382" y="8104416"/>
                    <a:pt x="2116912" y="8879103"/>
                    <a:pt x="3511372" y="9191144"/>
                  </a:cubicBezTo>
                  <a:cubicBezTo>
                    <a:pt x="4905832" y="9504269"/>
                    <a:pt x="6441262" y="9934410"/>
                    <a:pt x="7871282" y="9785974"/>
                  </a:cubicBezTo>
                  <a:cubicBezTo>
                    <a:pt x="8986342" y="9670041"/>
                    <a:pt x="10100132" y="8974449"/>
                    <a:pt x="10934522" y="8333029"/>
                  </a:cubicBezTo>
                  <a:cubicBezTo>
                    <a:pt x="11488242" y="7907222"/>
                    <a:pt x="11833682" y="7316727"/>
                    <a:pt x="12064822" y="6712146"/>
                  </a:cubicBezTo>
                  <a:cubicBezTo>
                    <a:pt x="12872542" y="4608032"/>
                    <a:pt x="12210872" y="1981681"/>
                    <a:pt x="10015042" y="80069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-18852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5793641">
            <a:off x="1074422" y="2658872"/>
            <a:ext cx="13651622" cy="3852838"/>
          </a:xfrm>
          <a:custGeom>
            <a:avLst/>
            <a:gdLst/>
            <a:ahLst/>
            <a:cxnLst/>
            <a:rect r="r" b="b" t="t" l="l"/>
            <a:pathLst>
              <a:path h="3852838" w="13651622">
                <a:moveTo>
                  <a:pt x="0" y="0"/>
                </a:moveTo>
                <a:lnTo>
                  <a:pt x="13651621" y="0"/>
                </a:lnTo>
                <a:lnTo>
                  <a:pt x="13651621" y="3852838"/>
                </a:lnTo>
                <a:lnTo>
                  <a:pt x="0" y="3852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097347" y="688975"/>
            <a:ext cx="250751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25734" y="2507616"/>
            <a:ext cx="8163545" cy="5890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Varför är det bra att prata med barnen?</a:t>
            </a:r>
          </a:p>
          <a:p>
            <a:pPr algn="l">
              <a:lnSpc>
                <a:spcPts val="5600"/>
              </a:lnSpc>
            </a:pPr>
          </a:p>
          <a:p>
            <a:pPr algn="l" marL="518175" indent="-259087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Barnet behöver förstå sin omgivning. </a:t>
            </a:r>
          </a:p>
          <a:p>
            <a:pPr algn="l" marL="518175" indent="-259087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Barnet behöver veta att de vuxna tar ansvar. </a:t>
            </a:r>
          </a:p>
          <a:p>
            <a:pPr algn="l" marL="518175" indent="-259087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Att kunna prata öppet om känslor och tankar kan skydda barnet mot egen ohälsa. </a:t>
            </a:r>
          </a:p>
          <a:p>
            <a:pPr algn="l" marL="518175" indent="-259087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Fantasin är ofta värre än verkligheten. </a:t>
            </a:r>
          </a:p>
          <a:p>
            <a:pPr algn="l" marL="518175" indent="-259087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Barn märker många gånger mer än vi tror. </a:t>
            </a:r>
          </a:p>
          <a:p>
            <a:pPr algn="l" marL="518175" indent="-259087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Barn kan tro att det är deras fel och känna skuld. </a:t>
            </a:r>
          </a:p>
          <a:p>
            <a:pPr algn="l" marL="518175" indent="-259087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Tystnad kan ge oro och otrygghet, men också skam.</a:t>
            </a:r>
          </a:p>
          <a:p>
            <a:pPr algn="l">
              <a:lnSpc>
                <a:spcPts val="336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8084406" y="6936147"/>
            <a:ext cx="8605001" cy="2322153"/>
          </a:xfrm>
          <a:custGeom>
            <a:avLst/>
            <a:gdLst/>
            <a:ahLst/>
            <a:cxnLst/>
            <a:rect r="r" b="b" t="t" l="l"/>
            <a:pathLst>
              <a:path h="2322153" w="8605001">
                <a:moveTo>
                  <a:pt x="8605001" y="0"/>
                </a:moveTo>
                <a:lnTo>
                  <a:pt x="0" y="0"/>
                </a:lnTo>
                <a:lnTo>
                  <a:pt x="0" y="2322153"/>
                </a:lnTo>
                <a:lnTo>
                  <a:pt x="8605001" y="2322153"/>
                </a:lnTo>
                <a:lnTo>
                  <a:pt x="86050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773096" y="2877312"/>
            <a:ext cx="9509836" cy="452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Barns frågor till sina föräldrar</a:t>
            </a:r>
          </a:p>
          <a:p>
            <a:pPr algn="l">
              <a:lnSpc>
                <a:spcPts val="3120"/>
              </a:lnSpc>
            </a:pP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Inom verksamheten </a:t>
            </a:r>
            <a:r>
              <a:rPr lang="en-US" sz="2600" b="true">
                <a:solidFill>
                  <a:srgbClr val="000000"/>
                </a:solidFill>
                <a:latin typeface="Manrope Bold"/>
                <a:ea typeface="Manrope Bold"/>
                <a:cs typeface="Manrope Bold"/>
                <a:sym typeface="Manrope Bold"/>
              </a:rPr>
              <a:t>Kuling, psykiatrin i Örebro</a:t>
            </a:r>
            <a:r>
              <a:rPr lang="en-US" sz="26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anordnas parallella barn- och föräldragrupper. Barnen, 9-12 år, skriver ner sina frågor till sina föräldrar. </a:t>
            </a:r>
          </a:p>
          <a:p>
            <a:pPr algn="l">
              <a:lnSpc>
                <a:spcPts val="3120"/>
              </a:lnSpc>
            </a:pP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I frågorna används orden “psykisk sjukdom” eftersom frågorna ställdes inom psykiatrin, men det ger ändå en bild över vad barn kan ha för frågor till sina föräldrar.</a:t>
            </a:r>
          </a:p>
          <a:p>
            <a:pPr algn="l">
              <a:lnSpc>
                <a:spcPts val="3120"/>
              </a:lnSpc>
            </a:pP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Här kommer några av frågorna.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602021" y="-2729511"/>
            <a:ext cx="15746021" cy="15746021"/>
            <a:chOff x="0" y="0"/>
            <a:chExt cx="12700000" cy="1270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5908" y="857250"/>
              <a:ext cx="12396490" cy="11506076"/>
            </a:xfrm>
            <a:custGeom>
              <a:avLst/>
              <a:gdLst/>
              <a:ahLst/>
              <a:cxnLst/>
              <a:rect r="r" b="b" t="t" l="l"/>
              <a:pathLst>
                <a:path h="11506076" w="12396490">
                  <a:moveTo>
                    <a:pt x="10015042" y="938530"/>
                  </a:moveTo>
                  <a:cubicBezTo>
                    <a:pt x="8825052" y="189230"/>
                    <a:pt x="8506282" y="154940"/>
                    <a:pt x="7108012" y="0"/>
                  </a:cubicBezTo>
                  <a:cubicBezTo>
                    <a:pt x="3902532" y="38100"/>
                    <a:pt x="1304112" y="1889760"/>
                    <a:pt x="298272" y="4933950"/>
                  </a:cubicBezTo>
                  <a:cubicBezTo>
                    <a:pt x="-45898" y="5975350"/>
                    <a:pt x="-137338" y="7139940"/>
                    <a:pt x="266522" y="8159750"/>
                  </a:cubicBezTo>
                  <a:cubicBezTo>
                    <a:pt x="797382" y="9499600"/>
                    <a:pt x="2116912" y="10407650"/>
                    <a:pt x="3511372" y="10773410"/>
                  </a:cubicBezTo>
                  <a:cubicBezTo>
                    <a:pt x="4905832" y="11140440"/>
                    <a:pt x="6441262" y="11644630"/>
                    <a:pt x="7871282" y="11470640"/>
                  </a:cubicBezTo>
                  <a:cubicBezTo>
                    <a:pt x="8986342" y="11334750"/>
                    <a:pt x="10100132" y="10519410"/>
                    <a:pt x="10934522" y="9767570"/>
                  </a:cubicBezTo>
                  <a:cubicBezTo>
                    <a:pt x="11488242" y="9268460"/>
                    <a:pt x="11833682" y="8576310"/>
                    <a:pt x="12064822" y="7867650"/>
                  </a:cubicBezTo>
                  <a:cubicBezTo>
                    <a:pt x="12872542" y="5401310"/>
                    <a:pt x="12210872" y="2322830"/>
                    <a:pt x="10015042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9787" t="0" r="-19787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028700" y="2381364"/>
            <a:ext cx="7849693" cy="5169310"/>
          </a:xfrm>
          <a:custGeom>
            <a:avLst/>
            <a:gdLst/>
            <a:ahLst/>
            <a:cxnLst/>
            <a:rect r="r" b="b" t="t" l="l"/>
            <a:pathLst>
              <a:path h="5169310" w="7849693">
                <a:moveTo>
                  <a:pt x="0" y="0"/>
                </a:moveTo>
                <a:lnTo>
                  <a:pt x="7849693" y="0"/>
                </a:lnTo>
                <a:lnTo>
                  <a:pt x="7849693" y="5169310"/>
                </a:lnTo>
                <a:lnTo>
                  <a:pt x="0" y="51693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097347" y="688975"/>
            <a:ext cx="250751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994605" y="1233487"/>
            <a:ext cx="7610253" cy="775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Att prata med barn i olika åldrar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0-2 år </a:t>
            </a: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Det lilla barnet lever i känslan och</a:t>
            </a: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känner av föräldern och familjen.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3-6 år </a:t>
            </a: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Barnets språk utvecklas. Barnet använder språket för att förstå vad som händer, men tänkandet är konkret. 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7-12 år </a:t>
            </a: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Många barn i den här åldern vill veta mycket. Lyssna på vad just ditt barn har för funderingar.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13-18 år 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En del vill veta mycket och andra inte. Fråga gärna din tonåring om hur hen vill ha det och vilka funderingar som finns.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3919702"/>
            <a:ext cx="9777810" cy="153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AF1385"/>
                </a:solidFill>
                <a:latin typeface="Organika 2"/>
                <a:ea typeface="Organika 2"/>
                <a:cs typeface="Organika 2"/>
                <a:sym typeface="Organika 2"/>
              </a:rPr>
              <a:t>Tips !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Du kan ta hjälp för att prata med ditt barn,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till exempel genom psykiatri eller habilitering.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5309759">
            <a:off x="847087" y="3217081"/>
            <a:ext cx="13651622" cy="3852838"/>
          </a:xfrm>
          <a:custGeom>
            <a:avLst/>
            <a:gdLst/>
            <a:ahLst/>
            <a:cxnLst/>
            <a:rect r="r" b="b" t="t" l="l"/>
            <a:pathLst>
              <a:path h="3852838" w="13651622">
                <a:moveTo>
                  <a:pt x="0" y="0"/>
                </a:moveTo>
                <a:lnTo>
                  <a:pt x="13651622" y="0"/>
                </a:lnTo>
                <a:lnTo>
                  <a:pt x="13651622" y="3852838"/>
                </a:lnTo>
                <a:lnTo>
                  <a:pt x="0" y="3852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48025" y="-3536449"/>
            <a:ext cx="15746021" cy="15746021"/>
            <a:chOff x="0" y="0"/>
            <a:chExt cx="12700000" cy="1270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5908" y="857250"/>
              <a:ext cx="12396490" cy="11506076"/>
            </a:xfrm>
            <a:custGeom>
              <a:avLst/>
              <a:gdLst/>
              <a:ahLst/>
              <a:cxnLst/>
              <a:rect r="r" b="b" t="t" l="l"/>
              <a:pathLst>
                <a:path h="11506076" w="12396490">
                  <a:moveTo>
                    <a:pt x="10015042" y="938530"/>
                  </a:moveTo>
                  <a:cubicBezTo>
                    <a:pt x="8825052" y="189230"/>
                    <a:pt x="8506282" y="154940"/>
                    <a:pt x="7108012" y="0"/>
                  </a:cubicBezTo>
                  <a:cubicBezTo>
                    <a:pt x="3902532" y="38100"/>
                    <a:pt x="1304112" y="1889760"/>
                    <a:pt x="298272" y="4933950"/>
                  </a:cubicBezTo>
                  <a:cubicBezTo>
                    <a:pt x="-45898" y="5975350"/>
                    <a:pt x="-137338" y="7139940"/>
                    <a:pt x="266522" y="8159750"/>
                  </a:cubicBezTo>
                  <a:cubicBezTo>
                    <a:pt x="797382" y="9499600"/>
                    <a:pt x="2116912" y="10407650"/>
                    <a:pt x="3511372" y="10773410"/>
                  </a:cubicBezTo>
                  <a:cubicBezTo>
                    <a:pt x="4905832" y="11140440"/>
                    <a:pt x="6441262" y="11644630"/>
                    <a:pt x="7871282" y="11470640"/>
                  </a:cubicBezTo>
                  <a:cubicBezTo>
                    <a:pt x="8986342" y="11334750"/>
                    <a:pt x="10100132" y="10519410"/>
                    <a:pt x="10934522" y="9767570"/>
                  </a:cubicBezTo>
                  <a:cubicBezTo>
                    <a:pt x="11488242" y="9268460"/>
                    <a:pt x="11833682" y="8576310"/>
                    <a:pt x="12064822" y="7867650"/>
                  </a:cubicBezTo>
                  <a:cubicBezTo>
                    <a:pt x="12872542" y="5401310"/>
                    <a:pt x="12210872" y="2322830"/>
                    <a:pt x="10015042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9787" t="0" r="-19787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5097347" y="688975"/>
            <a:ext cx="250751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Stöd. </a:t>
            </a:r>
          </a:p>
        </p:txBody>
      </p:sp>
      <p:sp>
        <p:nvSpPr>
          <p:cNvPr name="Freeform 5" id="5"/>
          <p:cNvSpPr/>
          <p:nvPr/>
        </p:nvSpPr>
        <p:spPr>
          <a:xfrm flipH="true" flipV="true" rot="5010633">
            <a:off x="5472250" y="4685039"/>
            <a:ext cx="13651622" cy="3852838"/>
          </a:xfrm>
          <a:custGeom>
            <a:avLst/>
            <a:gdLst/>
            <a:ahLst/>
            <a:cxnLst/>
            <a:rect r="r" b="b" t="t" l="l"/>
            <a:pathLst>
              <a:path h="3852838" w="13651622">
                <a:moveTo>
                  <a:pt x="13651622" y="3852837"/>
                </a:moveTo>
                <a:lnTo>
                  <a:pt x="0" y="3852837"/>
                </a:lnTo>
                <a:lnTo>
                  <a:pt x="0" y="0"/>
                </a:lnTo>
                <a:lnTo>
                  <a:pt x="13651622" y="0"/>
                </a:lnTo>
                <a:lnTo>
                  <a:pt x="13651622" y="385283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4856" y="5143500"/>
            <a:ext cx="8830094" cy="5814940"/>
          </a:xfrm>
          <a:custGeom>
            <a:avLst/>
            <a:gdLst/>
            <a:ahLst/>
            <a:cxnLst/>
            <a:rect r="r" b="b" t="t" l="l"/>
            <a:pathLst>
              <a:path h="5814940" w="8830094">
                <a:moveTo>
                  <a:pt x="0" y="0"/>
                </a:moveTo>
                <a:lnTo>
                  <a:pt x="8830094" y="0"/>
                </a:lnTo>
                <a:lnTo>
                  <a:pt x="8830094" y="5814940"/>
                </a:lnTo>
                <a:lnTo>
                  <a:pt x="0" y="58149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84856" y="995045"/>
            <a:ext cx="8553077" cy="803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Vad är bra att</a:t>
            </a: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 prata om?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Anpassa efter barnets ålder och mognad. 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Diagnos (om du vet). Berätta att det finns andra med samma diagnos.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Ingens fel!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Hur påverkar det mig? 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Hur påverkar mediciner mig?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Vem hjälper mig? Läkare, behandlare osv? 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Vid inläggning på sjukhus, var ligger det och vem hjälper mig där?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AF1385"/>
                </a:solidFill>
                <a:latin typeface="Organika 2"/>
                <a:ea typeface="Organika 2"/>
                <a:cs typeface="Organika 2"/>
                <a:sym typeface="Organika 2"/>
              </a:rPr>
              <a:t>Tips !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Du kan göra en handlingsplan för om du blir sjuk.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Vem hjälper då till? Läkare, släktingar osv.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Vem kan barnet då vända sig till?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Exempel på kris- och handlingsplan finns i Veta mer.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44311" y="-2756092"/>
            <a:ext cx="15746021" cy="13433440"/>
            <a:chOff x="0" y="0"/>
            <a:chExt cx="12700000" cy="108347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5908" y="731348"/>
              <a:ext cx="12396490" cy="9816206"/>
            </a:xfrm>
            <a:custGeom>
              <a:avLst/>
              <a:gdLst/>
              <a:ahLst/>
              <a:cxnLst/>
              <a:rect r="r" b="b" t="t" l="l"/>
              <a:pathLst>
                <a:path h="9816206" w="12396490">
                  <a:moveTo>
                    <a:pt x="10015042" y="800690"/>
                  </a:moveTo>
                  <a:cubicBezTo>
                    <a:pt x="8825052" y="161438"/>
                    <a:pt x="8506282" y="132184"/>
                    <a:pt x="7108012" y="0"/>
                  </a:cubicBezTo>
                  <a:cubicBezTo>
                    <a:pt x="3902532" y="32504"/>
                    <a:pt x="1304112" y="1612215"/>
                    <a:pt x="298272" y="4209312"/>
                  </a:cubicBezTo>
                  <a:cubicBezTo>
                    <a:pt x="-45898" y="5097764"/>
                    <a:pt x="-137338" y="6091314"/>
                    <a:pt x="266522" y="6961346"/>
                  </a:cubicBezTo>
                  <a:cubicBezTo>
                    <a:pt x="797382" y="8104416"/>
                    <a:pt x="2116912" y="8879103"/>
                    <a:pt x="3511372" y="9191144"/>
                  </a:cubicBezTo>
                  <a:cubicBezTo>
                    <a:pt x="4905832" y="9504269"/>
                    <a:pt x="6441262" y="9934410"/>
                    <a:pt x="7871282" y="9785974"/>
                  </a:cubicBezTo>
                  <a:cubicBezTo>
                    <a:pt x="8986342" y="9670041"/>
                    <a:pt x="10100132" y="8974449"/>
                    <a:pt x="10934522" y="8333029"/>
                  </a:cubicBezTo>
                  <a:cubicBezTo>
                    <a:pt x="11488242" y="7907222"/>
                    <a:pt x="11833682" y="7316727"/>
                    <a:pt x="12064822" y="6712146"/>
                  </a:cubicBezTo>
                  <a:cubicBezTo>
                    <a:pt x="12872542" y="4608032"/>
                    <a:pt x="12210872" y="1981681"/>
                    <a:pt x="10015042" y="80069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-18852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5793641">
            <a:off x="808608" y="2658872"/>
            <a:ext cx="13651622" cy="3852838"/>
          </a:xfrm>
          <a:custGeom>
            <a:avLst/>
            <a:gdLst/>
            <a:ahLst/>
            <a:cxnLst/>
            <a:rect r="r" b="b" t="t" l="l"/>
            <a:pathLst>
              <a:path h="3852838" w="13651622">
                <a:moveTo>
                  <a:pt x="0" y="0"/>
                </a:moveTo>
                <a:lnTo>
                  <a:pt x="13651621" y="0"/>
                </a:lnTo>
                <a:lnTo>
                  <a:pt x="13651621" y="3852838"/>
                </a:lnTo>
                <a:lnTo>
                  <a:pt x="0" y="3852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097347" y="688975"/>
            <a:ext cx="250751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093935" y="2800350"/>
            <a:ext cx="7510924" cy="461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Stöd i att prata med barn </a:t>
            </a:r>
          </a:p>
          <a:p>
            <a:pPr algn="just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Ibland kan det underlätta att ta hjälp med att prata med barn. Inom hälso- och sjukvård ingår detta stöd. Ibland finns barnombud på mottagningar och vårdcentraler som har extra kunskap och ansvar.</a:t>
            </a:r>
          </a:p>
          <a:p>
            <a:pPr algn="just">
              <a:lnSpc>
                <a:spcPts val="3360"/>
              </a:lnSpc>
              <a:spcBef>
                <a:spcPct val="0"/>
              </a:spcBef>
            </a:pPr>
          </a:p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Exempel på metoder som används är:</a:t>
            </a:r>
          </a:p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• Beardslees familjeintervention</a:t>
            </a:r>
          </a:p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• Föra barnen på tal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5533" y="7256357"/>
            <a:ext cx="1758527" cy="1758527"/>
          </a:xfrm>
          <a:custGeom>
            <a:avLst/>
            <a:gdLst/>
            <a:ahLst/>
            <a:cxnLst/>
            <a:rect r="r" b="b" t="t" l="l"/>
            <a:pathLst>
              <a:path h="1758527" w="1758527">
                <a:moveTo>
                  <a:pt x="0" y="0"/>
                </a:moveTo>
                <a:lnTo>
                  <a:pt x="1758527" y="0"/>
                </a:lnTo>
                <a:lnTo>
                  <a:pt x="1758527" y="1758528"/>
                </a:lnTo>
                <a:lnTo>
                  <a:pt x="0" y="1758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6486040"/>
            <a:ext cx="18759533" cy="2528845"/>
            <a:chOff x="0" y="0"/>
            <a:chExt cx="6345817" cy="8554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45817" cy="855436"/>
            </a:xfrm>
            <a:custGeom>
              <a:avLst/>
              <a:gdLst/>
              <a:ahLst/>
              <a:cxnLst/>
              <a:rect r="r" b="b" t="t" l="l"/>
              <a:pathLst>
                <a:path h="855436" w="6345817">
                  <a:moveTo>
                    <a:pt x="0" y="0"/>
                  </a:moveTo>
                  <a:lnTo>
                    <a:pt x="6345817" y="0"/>
                  </a:lnTo>
                  <a:lnTo>
                    <a:pt x="6345817" y="855436"/>
                  </a:lnTo>
                  <a:lnTo>
                    <a:pt x="0" y="855436"/>
                  </a:lnTo>
                  <a:close/>
                </a:path>
              </a:pathLst>
            </a:custGeom>
            <a:solidFill>
              <a:srgbClr val="F7F4F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6606792" y="5866077"/>
            <a:ext cx="1390281" cy="1390281"/>
          </a:xfrm>
          <a:custGeom>
            <a:avLst/>
            <a:gdLst/>
            <a:ahLst/>
            <a:cxnLst/>
            <a:rect r="r" b="b" t="t" l="l"/>
            <a:pathLst>
              <a:path h="1390281" w="1390281">
                <a:moveTo>
                  <a:pt x="0" y="0"/>
                </a:moveTo>
                <a:lnTo>
                  <a:pt x="1390281" y="0"/>
                </a:lnTo>
                <a:lnTo>
                  <a:pt x="1390281" y="1390280"/>
                </a:lnTo>
                <a:lnTo>
                  <a:pt x="0" y="139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13291" y="6773502"/>
            <a:ext cx="1165890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Övning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3313291" y="6773502"/>
            <a:ext cx="11658905" cy="1813710"/>
            <a:chOff x="0" y="0"/>
            <a:chExt cx="15545207" cy="241828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15545207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AF1385"/>
                  </a:solidFill>
                  <a:latin typeface="Manrope"/>
                  <a:ea typeface="Manrope"/>
                  <a:cs typeface="Manrope"/>
                  <a:sym typeface="Manrope"/>
                </a:rPr>
                <a:t>Övning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096909" y="858869"/>
              <a:ext cx="11344278" cy="15472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AF1385"/>
                  </a:solidFill>
                  <a:latin typeface="Organika 1"/>
                  <a:ea typeface="Organika 1"/>
                  <a:cs typeface="Organika 1"/>
                  <a:sym typeface="Organika 1"/>
                </a:rPr>
                <a:t>Prata om mina utmaningar 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729517" y="8658650"/>
            <a:ext cx="3788767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Finns på sidan 37 i studiehäftet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54514" y="1857795"/>
            <a:ext cx="954468" cy="954468"/>
          </a:xfrm>
          <a:custGeom>
            <a:avLst/>
            <a:gdLst/>
            <a:ahLst/>
            <a:cxnLst/>
            <a:rect r="r" b="b" t="t" l="l"/>
            <a:pathLst>
              <a:path h="954468" w="954468">
                <a:moveTo>
                  <a:pt x="0" y="0"/>
                </a:moveTo>
                <a:lnTo>
                  <a:pt x="954468" y="0"/>
                </a:lnTo>
                <a:lnTo>
                  <a:pt x="954468" y="954468"/>
                </a:lnTo>
                <a:lnTo>
                  <a:pt x="0" y="954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9144000" y="6708435"/>
            <a:ext cx="7556899" cy="2039312"/>
          </a:xfrm>
          <a:custGeom>
            <a:avLst/>
            <a:gdLst/>
            <a:ahLst/>
            <a:cxnLst/>
            <a:rect r="r" b="b" t="t" l="l"/>
            <a:pathLst>
              <a:path h="2039312" w="7556899">
                <a:moveTo>
                  <a:pt x="7556899" y="0"/>
                </a:moveTo>
                <a:lnTo>
                  <a:pt x="0" y="0"/>
                </a:lnTo>
                <a:lnTo>
                  <a:pt x="0" y="2039312"/>
                </a:lnTo>
                <a:lnTo>
                  <a:pt x="7556899" y="2039312"/>
                </a:lnTo>
                <a:lnTo>
                  <a:pt x="75568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75997" y="1994987"/>
            <a:ext cx="1467445" cy="613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Samtal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52369" y="2659863"/>
            <a:ext cx="4914702" cy="1285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AF1685"/>
                </a:solidFill>
                <a:latin typeface="Organika 1"/>
                <a:ea typeface="Organika 1"/>
                <a:cs typeface="Organika 1"/>
                <a:sym typeface="Organika 1"/>
              </a:rPr>
              <a:t>Att  samtala om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78825" y="4512945"/>
            <a:ext cx="11481865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Om du har pratat med ditt barn om din ohälsa eller diagnos, hur gjorde ni?</a:t>
            </a:r>
          </a:p>
          <a:p>
            <a:pPr algn="l">
              <a:lnSpc>
                <a:spcPts val="3360"/>
              </a:lnSpc>
            </a:pP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Vad fungerar för dig och ditt barn när ni ska prata om viktiga saker?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DAGNpIm1JRo</dc:identifier>
  <dcterms:modified xsi:type="dcterms:W3CDTF">2011-08-01T06:04:30Z</dcterms:modified>
  <cp:revision>1</cp:revision>
  <dc:title>Träff 4</dc:title>
</cp:coreProperties>
</file>