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Manrope 1" charset="1" panose="00000000000000000000"/>
      <p:regular r:id="rId14"/>
    </p:embeddedFont>
    <p:embeddedFont>
      <p:font typeface="Organika" charset="1" panose="00000500000000000000"/>
      <p:regular r:id="rId15"/>
    </p:embeddedFont>
    <p:embeddedFont>
      <p:font typeface="Manrope 2" charset="1" panose="0000000000000000000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jpe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20.png" Type="http://schemas.openxmlformats.org/officeDocument/2006/relationships/image"/><Relationship Id="rId7" Target="../media/image2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29" t="-36132" r="-26598" b="-4499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 1"/>
                <a:ea typeface="Manrope 1"/>
                <a:cs typeface="Manrope 1"/>
                <a:sym typeface="Manrope 1"/>
              </a:rPr>
              <a:t>Trygghet Ur Stöd</a:t>
            </a:r>
          </a:p>
        </p:txBody>
      </p:sp>
      <p:sp>
        <p:nvSpPr>
          <p:cNvPr name="Freeform 4" id="4"/>
          <p:cNvSpPr/>
          <p:nvPr/>
        </p:nvSpPr>
        <p:spPr>
          <a:xfrm flipH="true" flipV="false" rot="0">
            <a:off x="-1441686" y="7611351"/>
            <a:ext cx="21803035" cy="2018800"/>
          </a:xfrm>
          <a:custGeom>
            <a:avLst/>
            <a:gdLst/>
            <a:ahLst/>
            <a:cxnLst/>
            <a:rect r="r" b="b" t="t" l="l"/>
            <a:pathLst>
              <a:path h="2018800" w="21803035">
                <a:moveTo>
                  <a:pt x="21803035" y="0"/>
                </a:moveTo>
                <a:lnTo>
                  <a:pt x="0" y="0"/>
                </a:lnTo>
                <a:lnTo>
                  <a:pt x="0" y="2018799"/>
                </a:lnTo>
                <a:lnTo>
                  <a:pt x="21803035" y="2018799"/>
                </a:lnTo>
                <a:lnTo>
                  <a:pt x="218030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648878" y="6227732"/>
            <a:ext cx="10990243" cy="2103281"/>
            <a:chOff x="0" y="0"/>
            <a:chExt cx="14653658" cy="2804375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0"/>
              <a:ext cx="14653658" cy="7239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Manrope 1"/>
                  <a:ea typeface="Manrope 1"/>
                  <a:cs typeface="Manrope 1"/>
                  <a:sym typeface="Manrope 1"/>
                </a:rPr>
                <a:t>Tema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1976647" y="805380"/>
              <a:ext cx="10693661" cy="19875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8999">
                  <a:solidFill>
                    <a:srgbClr val="FFFFFF"/>
                  </a:solidFill>
                  <a:latin typeface="Organika"/>
                  <a:ea typeface="Organika"/>
                  <a:cs typeface="Organika"/>
                  <a:sym typeface="Organika"/>
                </a:rPr>
                <a:t>Prata med andra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602021" y="-2415925"/>
            <a:ext cx="15746021" cy="13433440"/>
            <a:chOff x="0" y="0"/>
            <a:chExt cx="12700000" cy="1083478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5908" y="731348"/>
              <a:ext cx="12396490" cy="9816206"/>
            </a:xfrm>
            <a:custGeom>
              <a:avLst/>
              <a:gdLst/>
              <a:ahLst/>
              <a:cxnLst/>
              <a:rect r="r" b="b" t="t" l="l"/>
              <a:pathLst>
                <a:path h="9816206" w="12396490">
                  <a:moveTo>
                    <a:pt x="10015042" y="800690"/>
                  </a:moveTo>
                  <a:cubicBezTo>
                    <a:pt x="8825052" y="161438"/>
                    <a:pt x="8506282" y="132184"/>
                    <a:pt x="7108012" y="0"/>
                  </a:cubicBezTo>
                  <a:cubicBezTo>
                    <a:pt x="3902532" y="32504"/>
                    <a:pt x="1304112" y="1612215"/>
                    <a:pt x="298272" y="4209312"/>
                  </a:cubicBezTo>
                  <a:cubicBezTo>
                    <a:pt x="-45898" y="5097764"/>
                    <a:pt x="-137338" y="6091314"/>
                    <a:pt x="266522" y="6961346"/>
                  </a:cubicBezTo>
                  <a:cubicBezTo>
                    <a:pt x="797382" y="8104416"/>
                    <a:pt x="2116912" y="8879103"/>
                    <a:pt x="3511372" y="9191144"/>
                  </a:cubicBezTo>
                  <a:cubicBezTo>
                    <a:pt x="4905832" y="9504269"/>
                    <a:pt x="6441262" y="9934410"/>
                    <a:pt x="7871282" y="9785974"/>
                  </a:cubicBezTo>
                  <a:cubicBezTo>
                    <a:pt x="8986342" y="9670041"/>
                    <a:pt x="10100132" y="8974449"/>
                    <a:pt x="10934522" y="8333029"/>
                  </a:cubicBezTo>
                  <a:cubicBezTo>
                    <a:pt x="11488242" y="7907222"/>
                    <a:pt x="11833682" y="7316727"/>
                    <a:pt x="12064822" y="6712146"/>
                  </a:cubicBezTo>
                  <a:cubicBezTo>
                    <a:pt x="12872542" y="4608032"/>
                    <a:pt x="12210872" y="1981681"/>
                    <a:pt x="10015042" y="800690"/>
                  </a:cubicBezTo>
                  <a:close/>
                </a:path>
              </a:pathLst>
            </a:custGeom>
            <a:blipFill>
              <a:blip r:embed="rId2"/>
              <a:stretch>
                <a:fillRect l="-30391" t="0" r="-30391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5793641">
            <a:off x="808608" y="2658872"/>
            <a:ext cx="13651622" cy="3852838"/>
          </a:xfrm>
          <a:custGeom>
            <a:avLst/>
            <a:gdLst/>
            <a:ahLst/>
            <a:cxnLst/>
            <a:rect r="r" b="b" t="t" l="l"/>
            <a:pathLst>
              <a:path h="3852838" w="13651622">
                <a:moveTo>
                  <a:pt x="0" y="0"/>
                </a:moveTo>
                <a:lnTo>
                  <a:pt x="13651621" y="0"/>
                </a:lnTo>
                <a:lnTo>
                  <a:pt x="13651621" y="3852838"/>
                </a:lnTo>
                <a:lnTo>
                  <a:pt x="0" y="38528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5097347" y="688975"/>
            <a:ext cx="2507512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AF1685"/>
                </a:solidFill>
                <a:latin typeface="Manrope 1"/>
                <a:ea typeface="Manrope 1"/>
                <a:cs typeface="Manrope 1"/>
                <a:sym typeface="Manrope 1"/>
              </a:rPr>
              <a:t>Trygghet Ur Stöd.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324516" y="2590800"/>
            <a:ext cx="6934784" cy="503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>
                <a:solidFill>
                  <a:srgbClr val="AF1385"/>
                </a:solidFill>
                <a:latin typeface="Manrope 1"/>
                <a:ea typeface="Manrope 1"/>
                <a:cs typeface="Manrope 1"/>
                <a:sym typeface="Manrope 1"/>
              </a:rPr>
              <a:t>Hinder för att prata med andra</a:t>
            </a:r>
          </a:p>
          <a:p>
            <a:pPr algn="l">
              <a:lnSpc>
                <a:spcPts val="5039"/>
              </a:lnSpc>
            </a:pP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AF1385"/>
                </a:solidFill>
                <a:latin typeface="Manrope 1"/>
                <a:ea typeface="Manrope 1"/>
                <a:cs typeface="Manrope 1"/>
                <a:sym typeface="Manrope 1"/>
              </a:rPr>
              <a:t>Stigma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Fördomsfulla och felaktiga föreställningar om en hel grupp människor.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AF1385"/>
                </a:solidFill>
                <a:latin typeface="Manrope 1"/>
                <a:ea typeface="Manrope 1"/>
                <a:cs typeface="Manrope 1"/>
                <a:sym typeface="Manrope 1"/>
              </a:rPr>
              <a:t>Självstigma</a:t>
            </a: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Självstigma innebär att en person som tillhör den stigmatiserade gruppen tar till sig och accepterar de felaktiga och fördomsfulla uppfattningarna som sanningar.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602021" y="-2415925"/>
            <a:ext cx="15746021" cy="13433440"/>
            <a:chOff x="0" y="0"/>
            <a:chExt cx="12700000" cy="1083478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5908" y="731348"/>
              <a:ext cx="12396490" cy="9816206"/>
            </a:xfrm>
            <a:custGeom>
              <a:avLst/>
              <a:gdLst/>
              <a:ahLst/>
              <a:cxnLst/>
              <a:rect r="r" b="b" t="t" l="l"/>
              <a:pathLst>
                <a:path h="9816206" w="12396490">
                  <a:moveTo>
                    <a:pt x="10015042" y="800690"/>
                  </a:moveTo>
                  <a:cubicBezTo>
                    <a:pt x="8825052" y="161438"/>
                    <a:pt x="8506282" y="132184"/>
                    <a:pt x="7108012" y="0"/>
                  </a:cubicBezTo>
                  <a:cubicBezTo>
                    <a:pt x="3902532" y="32504"/>
                    <a:pt x="1304112" y="1612215"/>
                    <a:pt x="298272" y="4209312"/>
                  </a:cubicBezTo>
                  <a:cubicBezTo>
                    <a:pt x="-45898" y="5097764"/>
                    <a:pt x="-137338" y="6091314"/>
                    <a:pt x="266522" y="6961346"/>
                  </a:cubicBezTo>
                  <a:cubicBezTo>
                    <a:pt x="797382" y="8104416"/>
                    <a:pt x="2116912" y="8879103"/>
                    <a:pt x="3511372" y="9191144"/>
                  </a:cubicBezTo>
                  <a:cubicBezTo>
                    <a:pt x="4905832" y="9504269"/>
                    <a:pt x="6441262" y="9934410"/>
                    <a:pt x="7871282" y="9785974"/>
                  </a:cubicBezTo>
                  <a:cubicBezTo>
                    <a:pt x="8986342" y="9670041"/>
                    <a:pt x="10100132" y="8974449"/>
                    <a:pt x="10934522" y="8333029"/>
                  </a:cubicBezTo>
                  <a:cubicBezTo>
                    <a:pt x="11488242" y="7907222"/>
                    <a:pt x="11833682" y="7316727"/>
                    <a:pt x="12064822" y="6712146"/>
                  </a:cubicBezTo>
                  <a:cubicBezTo>
                    <a:pt x="12872542" y="4608032"/>
                    <a:pt x="12210872" y="1981681"/>
                    <a:pt x="10015042" y="80069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-18852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5793641">
            <a:off x="808608" y="2658872"/>
            <a:ext cx="13651622" cy="3852838"/>
          </a:xfrm>
          <a:custGeom>
            <a:avLst/>
            <a:gdLst/>
            <a:ahLst/>
            <a:cxnLst/>
            <a:rect r="r" b="b" t="t" l="l"/>
            <a:pathLst>
              <a:path h="3852838" w="13651622">
                <a:moveTo>
                  <a:pt x="0" y="0"/>
                </a:moveTo>
                <a:lnTo>
                  <a:pt x="13651621" y="0"/>
                </a:lnTo>
                <a:lnTo>
                  <a:pt x="13651621" y="3852838"/>
                </a:lnTo>
                <a:lnTo>
                  <a:pt x="0" y="38528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5097347" y="688975"/>
            <a:ext cx="2507512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AF1685"/>
                </a:solidFill>
                <a:latin typeface="Manrope 1"/>
                <a:ea typeface="Manrope 1"/>
                <a:cs typeface="Manrope 1"/>
                <a:sym typeface="Manrope 1"/>
              </a:rPr>
              <a:t>Trygghet Ur Stöd.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00295" y="3119327"/>
            <a:ext cx="8087705" cy="461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>
                <a:solidFill>
                  <a:srgbClr val="AF1385"/>
                </a:solidFill>
                <a:latin typeface="Manrope 1"/>
                <a:ea typeface="Manrope 1"/>
                <a:cs typeface="Manrope 1"/>
                <a:sym typeface="Manrope 1"/>
              </a:rPr>
              <a:t>Vinster med att prata med andra</a:t>
            </a:r>
          </a:p>
          <a:p>
            <a:pPr algn="l">
              <a:lnSpc>
                <a:spcPts val="5039"/>
              </a:lnSpc>
            </a:pP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Ökar andras förståelse.</a:t>
            </a: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Upptäcker andra med liknande erfarenheter.</a:t>
            </a: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Trygghet för barnet att andra också vet.</a:t>
            </a: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Visar barnet att det inte är något att skämmas över.</a:t>
            </a: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Andra kan vara uppmärksamma på barnet, om det finns tecken på behov av stöd. (Många föräldrar är oroliga för sina barn.)</a:t>
            </a: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Lättare att få stöd vid behov.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75533" y="7256357"/>
            <a:ext cx="1758527" cy="1758527"/>
          </a:xfrm>
          <a:custGeom>
            <a:avLst/>
            <a:gdLst/>
            <a:ahLst/>
            <a:cxnLst/>
            <a:rect r="r" b="b" t="t" l="l"/>
            <a:pathLst>
              <a:path h="1758527" w="1758527">
                <a:moveTo>
                  <a:pt x="0" y="0"/>
                </a:moveTo>
                <a:lnTo>
                  <a:pt x="1758527" y="0"/>
                </a:lnTo>
                <a:lnTo>
                  <a:pt x="1758527" y="1758528"/>
                </a:lnTo>
                <a:lnTo>
                  <a:pt x="0" y="17585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6486040"/>
            <a:ext cx="18759533" cy="2528845"/>
            <a:chOff x="0" y="0"/>
            <a:chExt cx="6345817" cy="85543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45817" cy="855436"/>
            </a:xfrm>
            <a:custGeom>
              <a:avLst/>
              <a:gdLst/>
              <a:ahLst/>
              <a:cxnLst/>
              <a:rect r="r" b="b" t="t" l="l"/>
              <a:pathLst>
                <a:path h="855436" w="6345817">
                  <a:moveTo>
                    <a:pt x="0" y="0"/>
                  </a:moveTo>
                  <a:lnTo>
                    <a:pt x="6345817" y="0"/>
                  </a:lnTo>
                  <a:lnTo>
                    <a:pt x="6345817" y="855436"/>
                  </a:lnTo>
                  <a:lnTo>
                    <a:pt x="0" y="855436"/>
                  </a:lnTo>
                  <a:close/>
                </a:path>
              </a:pathLst>
            </a:custGeom>
            <a:solidFill>
              <a:srgbClr val="F7F4F3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6606792" y="5866077"/>
            <a:ext cx="1390281" cy="1390281"/>
          </a:xfrm>
          <a:custGeom>
            <a:avLst/>
            <a:gdLst/>
            <a:ahLst/>
            <a:cxnLst/>
            <a:rect r="r" b="b" t="t" l="l"/>
            <a:pathLst>
              <a:path h="1390281" w="1390281">
                <a:moveTo>
                  <a:pt x="0" y="0"/>
                </a:moveTo>
                <a:lnTo>
                  <a:pt x="1390281" y="0"/>
                </a:lnTo>
                <a:lnTo>
                  <a:pt x="1390281" y="1390280"/>
                </a:lnTo>
                <a:lnTo>
                  <a:pt x="0" y="13902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313291" y="6773502"/>
            <a:ext cx="11658905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AF1385"/>
                </a:solidFill>
                <a:latin typeface="Manrope 1"/>
                <a:ea typeface="Manrope 1"/>
                <a:cs typeface="Manrope 1"/>
                <a:sym typeface="Manrope 1"/>
              </a:rPr>
              <a:t>Övning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3313291" y="6773502"/>
            <a:ext cx="11658905" cy="1813710"/>
            <a:chOff x="0" y="0"/>
            <a:chExt cx="15545207" cy="2418280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0"/>
              <a:ext cx="15545207" cy="7239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AF1385"/>
                  </a:solidFill>
                  <a:latin typeface="Manrope 1"/>
                  <a:ea typeface="Manrope 1"/>
                  <a:cs typeface="Manrope 1"/>
                  <a:sym typeface="Manrope 1"/>
                </a:rPr>
                <a:t>Övning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2096909" y="858869"/>
              <a:ext cx="11344278" cy="15472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799"/>
                </a:lnSpc>
              </a:pPr>
              <a:r>
                <a:rPr lang="en-US" sz="6999">
                  <a:solidFill>
                    <a:srgbClr val="AF1385"/>
                  </a:solidFill>
                  <a:latin typeface="Organika"/>
                  <a:ea typeface="Organika"/>
                  <a:cs typeface="Organika"/>
                  <a:sym typeface="Organika"/>
                </a:rPr>
                <a:t>Prata med andra 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3713691" y="8658650"/>
            <a:ext cx="3820418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AF1385"/>
                </a:solidFill>
                <a:latin typeface="Manrope 1"/>
                <a:ea typeface="Manrope 1"/>
                <a:cs typeface="Manrope 1"/>
                <a:sym typeface="Manrope 1"/>
              </a:rPr>
              <a:t>Finns på sidan 39 i studiehäftet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 1"/>
                <a:ea typeface="Manrope 1"/>
                <a:cs typeface="Manrope 1"/>
                <a:sym typeface="Manrope 1"/>
              </a:rPr>
              <a:t>Trygghet Ur Stöd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54514" y="1857795"/>
            <a:ext cx="954468" cy="954468"/>
          </a:xfrm>
          <a:custGeom>
            <a:avLst/>
            <a:gdLst/>
            <a:ahLst/>
            <a:cxnLst/>
            <a:rect r="r" b="b" t="t" l="l"/>
            <a:pathLst>
              <a:path h="954468" w="954468">
                <a:moveTo>
                  <a:pt x="0" y="0"/>
                </a:moveTo>
                <a:lnTo>
                  <a:pt x="954468" y="0"/>
                </a:lnTo>
                <a:lnTo>
                  <a:pt x="954468" y="954468"/>
                </a:lnTo>
                <a:lnTo>
                  <a:pt x="0" y="954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144000" y="6841342"/>
            <a:ext cx="7556899" cy="2039312"/>
          </a:xfrm>
          <a:custGeom>
            <a:avLst/>
            <a:gdLst/>
            <a:ahLst/>
            <a:cxnLst/>
            <a:rect r="r" b="b" t="t" l="l"/>
            <a:pathLst>
              <a:path h="2039312" w="7556899">
                <a:moveTo>
                  <a:pt x="7556899" y="0"/>
                </a:moveTo>
                <a:lnTo>
                  <a:pt x="0" y="0"/>
                </a:lnTo>
                <a:lnTo>
                  <a:pt x="0" y="2039312"/>
                </a:lnTo>
                <a:lnTo>
                  <a:pt x="7556899" y="2039312"/>
                </a:lnTo>
                <a:lnTo>
                  <a:pt x="755689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175997" y="1994987"/>
            <a:ext cx="1467445" cy="613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AF1685"/>
                </a:solidFill>
                <a:latin typeface="Manrope 1"/>
                <a:ea typeface="Manrope 1"/>
                <a:cs typeface="Manrope 1"/>
                <a:sym typeface="Manrope 1"/>
              </a:rPr>
              <a:t>Samtal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452369" y="2659863"/>
            <a:ext cx="4914702" cy="1285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>
                <a:solidFill>
                  <a:srgbClr val="AF1685"/>
                </a:solidFill>
                <a:latin typeface="Organika"/>
                <a:ea typeface="Organika"/>
                <a:cs typeface="Organika"/>
                <a:sym typeface="Organika"/>
              </a:rPr>
              <a:t>Att  samtala om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AF1685"/>
                </a:solidFill>
                <a:latin typeface="Manrope 1"/>
                <a:ea typeface="Manrope 1"/>
                <a:cs typeface="Manrope 1"/>
                <a:sym typeface="Manrope 1"/>
              </a:rPr>
              <a:t>Trygghet Ur Stöd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78825" y="4512945"/>
            <a:ext cx="11324399" cy="123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Vad har du för erfarenhet av att prata med andra om din ohälsa eller diagnos?</a:t>
            </a:r>
          </a:p>
          <a:p>
            <a:pPr algn="l">
              <a:lnSpc>
                <a:spcPts val="3360"/>
              </a:lnSpc>
            </a:pP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Vad och i vilka sammanhang kan det vara bra att berätta?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347" t="-15026" r="-20930" b="-5004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 1"/>
                <a:ea typeface="Manrope 1"/>
                <a:cs typeface="Manrope 1"/>
                <a:sym typeface="Manrope 1"/>
              </a:rPr>
              <a:t>Trygghet Ur Stöd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4701936" y="1028700"/>
            <a:ext cx="8884128" cy="8747449"/>
          </a:xfrm>
          <a:custGeom>
            <a:avLst/>
            <a:gdLst/>
            <a:ahLst/>
            <a:cxnLst/>
            <a:rect r="r" b="b" t="t" l="l"/>
            <a:pathLst>
              <a:path h="8747449" w="8884128">
                <a:moveTo>
                  <a:pt x="0" y="0"/>
                </a:moveTo>
                <a:lnTo>
                  <a:pt x="8884128" y="0"/>
                </a:lnTo>
                <a:lnTo>
                  <a:pt x="8884128" y="8747449"/>
                </a:lnTo>
                <a:lnTo>
                  <a:pt x="0" y="8747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600789" y="3043427"/>
            <a:ext cx="1032715" cy="1032715"/>
          </a:xfrm>
          <a:custGeom>
            <a:avLst/>
            <a:gdLst/>
            <a:ahLst/>
            <a:cxnLst/>
            <a:rect r="r" b="b" t="t" l="l"/>
            <a:pathLst>
              <a:path h="1032715" w="1032715">
                <a:moveTo>
                  <a:pt x="0" y="0"/>
                </a:moveTo>
                <a:lnTo>
                  <a:pt x="1032715" y="0"/>
                </a:lnTo>
                <a:lnTo>
                  <a:pt x="1032715" y="1032715"/>
                </a:lnTo>
                <a:lnTo>
                  <a:pt x="0" y="1032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892256" y="3219742"/>
            <a:ext cx="2503488" cy="613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AF1685"/>
                </a:solidFill>
                <a:latin typeface="Manrope 1"/>
                <a:ea typeface="Manrope 1"/>
                <a:cs typeface="Manrope 1"/>
                <a:sym typeface="Manrope 1"/>
              </a:rPr>
              <a:t>Hemuppgift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144000" y="7039956"/>
            <a:ext cx="6683533" cy="1803624"/>
          </a:xfrm>
          <a:custGeom>
            <a:avLst/>
            <a:gdLst/>
            <a:ahLst/>
            <a:cxnLst/>
            <a:rect r="r" b="b" t="t" l="l"/>
            <a:pathLst>
              <a:path h="1803624" w="6683533">
                <a:moveTo>
                  <a:pt x="0" y="0"/>
                </a:moveTo>
                <a:lnTo>
                  <a:pt x="6683533" y="0"/>
                </a:lnTo>
                <a:lnTo>
                  <a:pt x="6683533" y="1803624"/>
                </a:lnTo>
                <a:lnTo>
                  <a:pt x="0" y="18036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117146" y="4293059"/>
            <a:ext cx="5801749" cy="3191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Tänk på ett tillfälle då du tagit hjälp av någon.</a:t>
            </a:r>
          </a:p>
          <a:p>
            <a:pPr algn="l" marL="561344" indent="-280672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Hur var det?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Tänk på ett annat tillfälle då du hjälpt någon?</a:t>
            </a:r>
          </a:p>
          <a:p>
            <a:pPr algn="l" marL="561344" indent="-280672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Hur kändes det?</a:t>
            </a:r>
          </a:p>
          <a:p>
            <a:pPr algn="ctr">
              <a:lnSpc>
                <a:spcPts val="3640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87" r="0" b="-11965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581276" y="7589203"/>
            <a:ext cx="21819870" cy="1669097"/>
            <a:chOff x="0" y="0"/>
            <a:chExt cx="7959948" cy="60889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959947" cy="608891"/>
            </a:xfrm>
            <a:custGeom>
              <a:avLst/>
              <a:gdLst/>
              <a:ahLst/>
              <a:cxnLst/>
              <a:rect r="r" b="b" t="t" l="l"/>
              <a:pathLst>
                <a:path h="608891" w="7959947">
                  <a:moveTo>
                    <a:pt x="0" y="0"/>
                  </a:moveTo>
                  <a:lnTo>
                    <a:pt x="7959947" y="0"/>
                  </a:lnTo>
                  <a:lnTo>
                    <a:pt x="7959947" y="608891"/>
                  </a:lnTo>
                  <a:lnTo>
                    <a:pt x="0" y="608891"/>
                  </a:lnTo>
                  <a:close/>
                </a:path>
              </a:pathLst>
            </a:custGeom>
            <a:solidFill>
              <a:srgbClr val="AF1585">
                <a:alpha val="55686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5135134" y="7742715"/>
            <a:ext cx="8020246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FFFFFF"/>
                </a:solidFill>
                <a:latin typeface="Organika"/>
                <a:ea typeface="Organika"/>
                <a:cs typeface="Organika"/>
                <a:sym typeface="Organika"/>
              </a:rPr>
              <a:t>Ses snart igen!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 1"/>
                <a:ea typeface="Manrope 1"/>
                <a:cs typeface="Manrope 1"/>
                <a:sym typeface="Manrope 1"/>
              </a:rPr>
              <a:t>Trygghet Ur Stöd</a:t>
            </a:r>
          </a:p>
        </p:txBody>
      </p:sp>
      <p:sp>
        <p:nvSpPr>
          <p:cNvPr name="Freeform 7" id="7"/>
          <p:cNvSpPr/>
          <p:nvPr/>
        </p:nvSpPr>
        <p:spPr>
          <a:xfrm flipH="true" flipV="false" rot="-894629">
            <a:off x="7506586" y="8431701"/>
            <a:ext cx="6126113" cy="1653198"/>
          </a:xfrm>
          <a:custGeom>
            <a:avLst/>
            <a:gdLst/>
            <a:ahLst/>
            <a:cxnLst/>
            <a:rect r="r" b="b" t="t" l="l"/>
            <a:pathLst>
              <a:path h="1653198" w="6126113">
                <a:moveTo>
                  <a:pt x="6126112" y="0"/>
                </a:moveTo>
                <a:lnTo>
                  <a:pt x="0" y="0"/>
                </a:lnTo>
                <a:lnTo>
                  <a:pt x="0" y="1653198"/>
                </a:lnTo>
                <a:lnTo>
                  <a:pt x="6126112" y="1653198"/>
                </a:lnTo>
                <a:lnTo>
                  <a:pt x="612611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80584" y="4059044"/>
            <a:ext cx="6506735" cy="2168912"/>
          </a:xfrm>
          <a:custGeom>
            <a:avLst/>
            <a:gdLst/>
            <a:ahLst/>
            <a:cxnLst/>
            <a:rect r="r" b="b" t="t" l="l"/>
            <a:pathLst>
              <a:path h="2168912" w="6506735">
                <a:moveTo>
                  <a:pt x="0" y="0"/>
                </a:moveTo>
                <a:lnTo>
                  <a:pt x="6506735" y="0"/>
                </a:lnTo>
                <a:lnTo>
                  <a:pt x="6506735" y="2168912"/>
                </a:lnTo>
                <a:lnTo>
                  <a:pt x="0" y="2168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 1"/>
                <a:ea typeface="Manrope 1"/>
                <a:cs typeface="Manrope 1"/>
                <a:sym typeface="Manrope 1"/>
              </a:rPr>
              <a:t>Trygghet Ur Stöd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491826" y="-2402161"/>
            <a:ext cx="15746021" cy="15746021"/>
            <a:chOff x="0" y="0"/>
            <a:chExt cx="12700000" cy="1270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25908" y="857250"/>
              <a:ext cx="12396490" cy="11506076"/>
            </a:xfrm>
            <a:custGeom>
              <a:avLst/>
              <a:gdLst/>
              <a:ahLst/>
              <a:cxnLst/>
              <a:rect r="r" b="b" t="t" l="l"/>
              <a:pathLst>
                <a:path h="11506076" w="12396490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3"/>
              <a:stretch>
                <a:fillRect l="-36539" t="0" r="-294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true" rot="5921991">
            <a:off x="4098222" y="3544431"/>
            <a:ext cx="13651622" cy="3852838"/>
          </a:xfrm>
          <a:custGeom>
            <a:avLst/>
            <a:gdLst/>
            <a:ahLst/>
            <a:cxnLst/>
            <a:rect r="r" b="b" t="t" l="l"/>
            <a:pathLst>
              <a:path h="3852838" w="13651622">
                <a:moveTo>
                  <a:pt x="13651622" y="3852838"/>
                </a:moveTo>
                <a:lnTo>
                  <a:pt x="0" y="3852838"/>
                </a:lnTo>
                <a:lnTo>
                  <a:pt x="0" y="0"/>
                </a:lnTo>
                <a:lnTo>
                  <a:pt x="13651622" y="0"/>
                </a:lnTo>
                <a:lnTo>
                  <a:pt x="13651622" y="385283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063220" y="737604"/>
            <a:ext cx="2397047" cy="903612"/>
          </a:xfrm>
          <a:custGeom>
            <a:avLst/>
            <a:gdLst/>
            <a:ahLst/>
            <a:cxnLst/>
            <a:rect r="r" b="b" t="t" l="l"/>
            <a:pathLst>
              <a:path h="903612" w="2397047">
                <a:moveTo>
                  <a:pt x="0" y="0"/>
                </a:moveTo>
                <a:lnTo>
                  <a:pt x="2397048" y="0"/>
                </a:lnTo>
                <a:lnTo>
                  <a:pt x="2397048" y="903612"/>
                </a:lnTo>
                <a:lnTo>
                  <a:pt x="0" y="9036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693235" y="7416721"/>
            <a:ext cx="6529296" cy="396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 2"/>
                <a:ea typeface="Manrope 2"/>
                <a:cs typeface="Manrope 2"/>
                <a:sym typeface="Manrope 2"/>
              </a:rPr>
              <a:t>www.brackediakoni.se/trust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6540718" y="7323312"/>
            <a:ext cx="1578110" cy="1578110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693235" y="2477283"/>
            <a:ext cx="6529296" cy="815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 2"/>
                <a:ea typeface="Manrope 2"/>
                <a:cs typeface="Manrope 2"/>
                <a:sym typeface="Manrope 2"/>
              </a:rPr>
              <a:t>Studiecirkeln Trygghet Ur Stöd är framtagen </a:t>
            </a: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 2"/>
                <a:ea typeface="Manrope 2"/>
                <a:cs typeface="Manrope 2"/>
                <a:sym typeface="Manrope 2"/>
              </a:rPr>
              <a:t>i samarbete med föräldrar och: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250368" y="8885555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 1"/>
                <a:ea typeface="Manrope 1"/>
                <a:cs typeface="Manrope 1"/>
                <a:sym typeface="Manrope 1"/>
              </a:rPr>
              <a:t>Trygghet Ur Stöd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DAGNpIm1JRo</dc:identifier>
  <dcterms:modified xsi:type="dcterms:W3CDTF">2011-08-01T06:04:30Z</dcterms:modified>
  <cp:revision>1</cp:revision>
  <dc:title>Träff 4</dc:title>
</cp:coreProperties>
</file>