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Manrope" charset="1" panose="00000000000000000000"/>
      <p:regular r:id="rId10"/>
    </p:embeddedFont>
    <p:embeddedFont>
      <p:font typeface="Organika 1" charset="1" panose="00000500000000000000"/>
      <p:regular r:id="rId11"/>
    </p:embeddedFont>
    <p:embeddedFont>
      <p:font typeface="Organika 2" charset="1" panose="000005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29" t="-36132" r="-26598" b="-4499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250368" y="364858"/>
            <a:ext cx="220989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-1441686" y="7611351"/>
            <a:ext cx="21803035" cy="2018800"/>
          </a:xfrm>
          <a:custGeom>
            <a:avLst/>
            <a:gdLst/>
            <a:ahLst/>
            <a:cxnLst/>
            <a:rect r="r" b="b" t="t" l="l"/>
            <a:pathLst>
              <a:path h="2018800" w="21803035">
                <a:moveTo>
                  <a:pt x="21803035" y="0"/>
                </a:moveTo>
                <a:lnTo>
                  <a:pt x="0" y="0"/>
                </a:lnTo>
                <a:lnTo>
                  <a:pt x="0" y="2018799"/>
                </a:lnTo>
                <a:lnTo>
                  <a:pt x="21803035" y="2018799"/>
                </a:lnTo>
                <a:lnTo>
                  <a:pt x="2180303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48878" y="6227732"/>
            <a:ext cx="10990243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Tema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3648878" y="6227732"/>
            <a:ext cx="10990243" cy="2103281"/>
            <a:chOff x="0" y="0"/>
            <a:chExt cx="14653658" cy="2804375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0"/>
              <a:ext cx="14653658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FFFFFF"/>
                  </a:solidFill>
                  <a:latin typeface="Manrope"/>
                  <a:ea typeface="Manrope"/>
                  <a:cs typeface="Manrope"/>
                  <a:sym typeface="Manrope"/>
                </a:rPr>
                <a:t>Tema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976647" y="805380"/>
              <a:ext cx="10693661" cy="19875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599"/>
                </a:lnSpc>
              </a:pPr>
              <a:r>
                <a:rPr lang="en-US" sz="8999">
                  <a:solidFill>
                    <a:srgbClr val="FFFFFF"/>
                  </a:solidFill>
                  <a:latin typeface="Organika 1"/>
                  <a:ea typeface="Organika 1"/>
                  <a:cs typeface="Organika 1"/>
                  <a:sym typeface="Organika 1"/>
                </a:rPr>
                <a:t>Ta hjälp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86289" y="-3509867"/>
            <a:ext cx="15746021" cy="15746021"/>
            <a:chOff x="0" y="0"/>
            <a:chExt cx="12700000" cy="1270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5908" y="857250"/>
              <a:ext cx="12396490" cy="11506076"/>
            </a:xfrm>
            <a:custGeom>
              <a:avLst/>
              <a:gdLst/>
              <a:ahLst/>
              <a:cxnLst/>
              <a:rect r="r" b="b" t="t" l="l"/>
              <a:pathLst>
                <a:path h="11506076" w="12396490">
                  <a:moveTo>
                    <a:pt x="10015042" y="938530"/>
                  </a:moveTo>
                  <a:cubicBezTo>
                    <a:pt x="8825052" y="189230"/>
                    <a:pt x="8506282" y="154940"/>
                    <a:pt x="7108012" y="0"/>
                  </a:cubicBezTo>
                  <a:cubicBezTo>
                    <a:pt x="3902532" y="38100"/>
                    <a:pt x="1304112" y="1889760"/>
                    <a:pt x="298272" y="4933950"/>
                  </a:cubicBezTo>
                  <a:cubicBezTo>
                    <a:pt x="-45898" y="5975350"/>
                    <a:pt x="-137338" y="7139940"/>
                    <a:pt x="266522" y="8159750"/>
                  </a:cubicBezTo>
                  <a:cubicBezTo>
                    <a:pt x="797382" y="9499600"/>
                    <a:pt x="2116912" y="10407650"/>
                    <a:pt x="3511372" y="10773410"/>
                  </a:cubicBezTo>
                  <a:cubicBezTo>
                    <a:pt x="4905832" y="11140440"/>
                    <a:pt x="6441262" y="11644630"/>
                    <a:pt x="7871282" y="11470640"/>
                  </a:cubicBezTo>
                  <a:cubicBezTo>
                    <a:pt x="8986342" y="11334750"/>
                    <a:pt x="10100132" y="10519410"/>
                    <a:pt x="10934522" y="9767570"/>
                  </a:cubicBezTo>
                  <a:cubicBezTo>
                    <a:pt x="11488242" y="9268460"/>
                    <a:pt x="11833682" y="8576310"/>
                    <a:pt x="12064822" y="7867650"/>
                  </a:cubicBezTo>
                  <a:cubicBezTo>
                    <a:pt x="12872542" y="5401310"/>
                    <a:pt x="12210872" y="2322830"/>
                    <a:pt x="10015042" y="938530"/>
                  </a:cubicBezTo>
                  <a:close/>
                </a:path>
              </a:pathLst>
            </a:custGeom>
            <a:blipFill>
              <a:blip r:embed="rId2"/>
              <a:stretch>
                <a:fillRect l="-39051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true" flipV="true" rot="5010633">
            <a:off x="3589179" y="3781271"/>
            <a:ext cx="13651622" cy="3852838"/>
          </a:xfrm>
          <a:custGeom>
            <a:avLst/>
            <a:gdLst/>
            <a:ahLst/>
            <a:cxnLst/>
            <a:rect r="r" b="b" t="t" l="l"/>
            <a:pathLst>
              <a:path h="3852838" w="13651622">
                <a:moveTo>
                  <a:pt x="13651621" y="3852838"/>
                </a:moveTo>
                <a:lnTo>
                  <a:pt x="0" y="3852838"/>
                </a:lnTo>
                <a:lnTo>
                  <a:pt x="0" y="0"/>
                </a:lnTo>
                <a:lnTo>
                  <a:pt x="13651621" y="0"/>
                </a:lnTo>
                <a:lnTo>
                  <a:pt x="13651621" y="385283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17547" y="4029022"/>
            <a:ext cx="9197308" cy="6056764"/>
          </a:xfrm>
          <a:custGeom>
            <a:avLst/>
            <a:gdLst/>
            <a:ahLst/>
            <a:cxnLst/>
            <a:rect r="r" b="b" t="t" l="l"/>
            <a:pathLst>
              <a:path h="6056764" w="9197308">
                <a:moveTo>
                  <a:pt x="0" y="0"/>
                </a:moveTo>
                <a:lnTo>
                  <a:pt x="9197308" y="0"/>
                </a:lnTo>
                <a:lnTo>
                  <a:pt x="9197308" y="6056763"/>
                </a:lnTo>
                <a:lnTo>
                  <a:pt x="0" y="60567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097347" y="688975"/>
            <a:ext cx="2507512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46113" y="1397952"/>
            <a:ext cx="7940177" cy="7414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 Ta hjälp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</a:p>
          <a:p>
            <a:pPr algn="l" marL="561341" indent="-280670" lvl="1">
              <a:lnSpc>
                <a:spcPts val="3640"/>
              </a:lnSpc>
              <a:spcBef>
                <a:spcPct val="0"/>
              </a:spcBef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Alla föräldrar behöver hjälp ibland. </a:t>
            </a:r>
          </a:p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Många upplever det svårt att ta emot stöd och hjälp.</a:t>
            </a:r>
          </a:p>
          <a:p>
            <a:pPr algn="l" marL="561341" indent="-280670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Vi mår bra av att hjälpa varandra. ​</a:t>
            </a: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AF1385"/>
                </a:solidFill>
                <a:latin typeface="Organika 2"/>
                <a:ea typeface="Organika 2"/>
                <a:cs typeface="Organika 2"/>
                <a:sym typeface="Organika 2"/>
              </a:rPr>
              <a:t>Tips!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Får man återkommande sämre perioder så kan det vara bra att planera för det stöd som behövs då.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Exempel på en sådan plan  finns på sid. 77 i studiehäftet.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75533" y="7256357"/>
            <a:ext cx="1758527" cy="1758527"/>
          </a:xfrm>
          <a:custGeom>
            <a:avLst/>
            <a:gdLst/>
            <a:ahLst/>
            <a:cxnLst/>
            <a:rect r="r" b="b" t="t" l="l"/>
            <a:pathLst>
              <a:path h="1758527" w="1758527">
                <a:moveTo>
                  <a:pt x="0" y="0"/>
                </a:moveTo>
                <a:lnTo>
                  <a:pt x="1758527" y="0"/>
                </a:lnTo>
                <a:lnTo>
                  <a:pt x="1758527" y="1758528"/>
                </a:lnTo>
                <a:lnTo>
                  <a:pt x="0" y="1758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6486040"/>
            <a:ext cx="18759533" cy="2528845"/>
            <a:chOff x="0" y="0"/>
            <a:chExt cx="6345817" cy="8554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45817" cy="855436"/>
            </a:xfrm>
            <a:custGeom>
              <a:avLst/>
              <a:gdLst/>
              <a:ahLst/>
              <a:cxnLst/>
              <a:rect r="r" b="b" t="t" l="l"/>
              <a:pathLst>
                <a:path h="855436" w="6345817">
                  <a:moveTo>
                    <a:pt x="0" y="0"/>
                  </a:moveTo>
                  <a:lnTo>
                    <a:pt x="6345817" y="0"/>
                  </a:lnTo>
                  <a:lnTo>
                    <a:pt x="6345817" y="855436"/>
                  </a:lnTo>
                  <a:lnTo>
                    <a:pt x="0" y="855436"/>
                  </a:lnTo>
                  <a:close/>
                </a:path>
              </a:pathLst>
            </a:custGeom>
            <a:solidFill>
              <a:srgbClr val="F7F4F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6606792" y="5866077"/>
            <a:ext cx="1390281" cy="1390281"/>
          </a:xfrm>
          <a:custGeom>
            <a:avLst/>
            <a:gdLst/>
            <a:ahLst/>
            <a:cxnLst/>
            <a:rect r="r" b="b" t="t" l="l"/>
            <a:pathLst>
              <a:path h="1390281" w="1390281">
                <a:moveTo>
                  <a:pt x="0" y="0"/>
                </a:moveTo>
                <a:lnTo>
                  <a:pt x="1390281" y="0"/>
                </a:lnTo>
                <a:lnTo>
                  <a:pt x="1390281" y="1390280"/>
                </a:lnTo>
                <a:lnTo>
                  <a:pt x="0" y="1390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313291" y="6773502"/>
            <a:ext cx="1165890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Övning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250368" y="364858"/>
            <a:ext cx="220989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313291" y="6773502"/>
            <a:ext cx="11658905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Övning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3313291" y="6773502"/>
            <a:ext cx="11658905" cy="1813710"/>
            <a:chOff x="0" y="0"/>
            <a:chExt cx="15545207" cy="2418280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0"/>
              <a:ext cx="15545207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AF1385"/>
                  </a:solidFill>
                  <a:latin typeface="Manrope"/>
                  <a:ea typeface="Manrope"/>
                  <a:cs typeface="Manrope"/>
                  <a:sym typeface="Manrope"/>
                </a:rPr>
                <a:t>Övning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096909" y="858869"/>
              <a:ext cx="11344278" cy="15472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799"/>
                </a:lnSpc>
              </a:pPr>
              <a:r>
                <a:rPr lang="en-US" sz="6999">
                  <a:solidFill>
                    <a:srgbClr val="AF1385"/>
                  </a:solidFill>
                  <a:latin typeface="Organika 1"/>
                  <a:ea typeface="Organika 1"/>
                  <a:cs typeface="Organika 1"/>
                  <a:sym typeface="Organika 1"/>
                </a:rPr>
                <a:t>Ta hjälp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3714584" y="8658650"/>
            <a:ext cx="3818632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Finns på sidan 45 i studiehäftet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54514" y="1857795"/>
            <a:ext cx="954468" cy="954468"/>
          </a:xfrm>
          <a:custGeom>
            <a:avLst/>
            <a:gdLst/>
            <a:ahLst/>
            <a:cxnLst/>
            <a:rect r="r" b="b" t="t" l="l"/>
            <a:pathLst>
              <a:path h="954468" w="954468">
                <a:moveTo>
                  <a:pt x="0" y="0"/>
                </a:moveTo>
                <a:lnTo>
                  <a:pt x="954468" y="0"/>
                </a:lnTo>
                <a:lnTo>
                  <a:pt x="954468" y="954468"/>
                </a:lnTo>
                <a:lnTo>
                  <a:pt x="0" y="954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9144000" y="6708435"/>
            <a:ext cx="7556899" cy="2039312"/>
          </a:xfrm>
          <a:custGeom>
            <a:avLst/>
            <a:gdLst/>
            <a:ahLst/>
            <a:cxnLst/>
            <a:rect r="r" b="b" t="t" l="l"/>
            <a:pathLst>
              <a:path h="2039312" w="7556899">
                <a:moveTo>
                  <a:pt x="7556899" y="0"/>
                </a:moveTo>
                <a:lnTo>
                  <a:pt x="0" y="0"/>
                </a:lnTo>
                <a:lnTo>
                  <a:pt x="0" y="2039312"/>
                </a:lnTo>
                <a:lnTo>
                  <a:pt x="7556899" y="2039312"/>
                </a:lnTo>
                <a:lnTo>
                  <a:pt x="755689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75997" y="1994987"/>
            <a:ext cx="1467445" cy="613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Samtal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452369" y="2659863"/>
            <a:ext cx="4914702" cy="1285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AF1685"/>
                </a:solidFill>
                <a:latin typeface="Organika 1"/>
                <a:ea typeface="Organika 1"/>
                <a:cs typeface="Organika 1"/>
                <a:sym typeface="Organika 1"/>
              </a:rPr>
              <a:t>Att  samtala om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250368" y="364858"/>
            <a:ext cx="220989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178825" y="4512945"/>
            <a:ext cx="9617197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Att ta hjälp är en god föräldraförmåga. Vad tänker du om det?</a:t>
            </a:r>
          </a:p>
          <a:p>
            <a:pPr algn="l">
              <a:lnSpc>
                <a:spcPts val="3360"/>
              </a:lnSpc>
            </a:pP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Hur kan du göra så att andra förstår vad du behöver hjälp med?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DAGNpDKtCAk</dc:identifier>
  <dcterms:modified xsi:type="dcterms:W3CDTF">2011-08-01T06:04:30Z</dcterms:modified>
  <cp:revision>1</cp:revision>
  <dc:title>Träff 5</dc:title>
</cp:coreProperties>
</file>