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Manrope 1" charset="1" panose="00000000000000000000"/>
      <p:regular r:id="rId14"/>
    </p:embeddedFont>
    <p:embeddedFont>
      <p:font typeface="Organika 1" charset="1" panose="00000500000000000000"/>
      <p:regular r:id="rId15"/>
    </p:embeddedFont>
    <p:embeddedFont>
      <p:font typeface="Manrope 2" charset="1" panose="00000000000000000000"/>
      <p:regular r:id="rId16"/>
    </p:embeddedFont>
    <p:embeddedFont>
      <p:font typeface="Organika 2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2.jpe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29" t="-36132" r="-26598" b="-4499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1441686" y="7611351"/>
            <a:ext cx="21803035" cy="2018800"/>
          </a:xfrm>
          <a:custGeom>
            <a:avLst/>
            <a:gdLst/>
            <a:ahLst/>
            <a:cxnLst/>
            <a:rect r="r" b="b" t="t" l="l"/>
            <a:pathLst>
              <a:path h="2018800" w="21803035">
                <a:moveTo>
                  <a:pt x="21803035" y="0"/>
                </a:moveTo>
                <a:lnTo>
                  <a:pt x="0" y="0"/>
                </a:lnTo>
                <a:lnTo>
                  <a:pt x="0" y="2018799"/>
                </a:lnTo>
                <a:lnTo>
                  <a:pt x="21803035" y="2018799"/>
                </a:lnTo>
                <a:lnTo>
                  <a:pt x="2180303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48878" y="6227732"/>
            <a:ext cx="1099024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Tema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648878" y="6227732"/>
            <a:ext cx="10990243" cy="2103281"/>
            <a:chOff x="0" y="0"/>
            <a:chExt cx="14653658" cy="280437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0"/>
              <a:ext cx="14653658" cy="723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Manrope 1"/>
                  <a:ea typeface="Manrope 1"/>
                  <a:cs typeface="Manrope 1"/>
                  <a:sym typeface="Manrope 1"/>
                </a:rPr>
                <a:t>Tema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976647" y="805380"/>
              <a:ext cx="10693661" cy="1987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8999">
                  <a:solidFill>
                    <a:srgbClr val="FFFFFF"/>
                  </a:solidFill>
                  <a:latin typeface="Organika 1"/>
                  <a:ea typeface="Organika 1"/>
                  <a:cs typeface="Organika 1"/>
                  <a:sym typeface="Organika 1"/>
                </a:rPr>
                <a:t>Samhällets stöd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79914" y="-3191856"/>
            <a:ext cx="15746021" cy="15746021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9656" t="0" r="-19656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true" rot="5624576">
            <a:off x="2720618" y="3690738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13651622" y="3852838"/>
                </a:moveTo>
                <a:lnTo>
                  <a:pt x="0" y="3852838"/>
                </a:lnTo>
                <a:lnTo>
                  <a:pt x="0" y="0"/>
                </a:lnTo>
                <a:lnTo>
                  <a:pt x="13651622" y="0"/>
                </a:lnTo>
                <a:lnTo>
                  <a:pt x="13651622" y="38528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30522" y="827722"/>
            <a:ext cx="6882860" cy="839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585"/>
                </a:solidFill>
                <a:latin typeface="Manrope 1"/>
                <a:ea typeface="Manrope 1"/>
                <a:cs typeface="Manrope 1"/>
                <a:sym typeface="Manrope 1"/>
              </a:rPr>
              <a:t>Stöd till familjen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AF1585"/>
                </a:solidFill>
                <a:latin typeface="Manrope 1"/>
                <a:ea typeface="Manrope 1"/>
                <a:cs typeface="Manrope 1"/>
                <a:sym typeface="Manrope 1"/>
              </a:rPr>
              <a:t>Till föräldrar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Om du vill ha stöd i ditt föräldraskap kan du bland annat vända dig till din barnavårdscentral, vårdcentral, familjecentral eller kommun. Många verksamheter har chatt- och telefonrådgivning.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Till barn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Om du märker att ditt barn mår dåligt kan du vända dig till barnhälsovården eller skolhälsan. De kan också hjälpa dig vidare om barnet behöver annat stöd.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AF1585"/>
                </a:solidFill>
                <a:latin typeface="Manrope 1"/>
                <a:ea typeface="Manrope 1"/>
                <a:cs typeface="Manrope 1"/>
                <a:sym typeface="Manrope 1"/>
              </a:rPr>
              <a:t>Sök stöd tidigt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Om du inte får ihop tillvaron hemma eller om du känner oro för ditt barn eller för det egna föräldraskapet, är det bäst att söka hjälp och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 stöd så tidigt som möjligt.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8084406" y="6619875"/>
            <a:ext cx="8605001" cy="2322153"/>
          </a:xfrm>
          <a:custGeom>
            <a:avLst/>
            <a:gdLst/>
            <a:ahLst/>
            <a:cxnLst/>
            <a:rect r="r" b="b" t="t" l="l"/>
            <a:pathLst>
              <a:path h="2322153" w="8605001">
                <a:moveTo>
                  <a:pt x="8605001" y="0"/>
                </a:moveTo>
                <a:lnTo>
                  <a:pt x="0" y="0"/>
                </a:lnTo>
                <a:lnTo>
                  <a:pt x="0" y="2322153"/>
                </a:lnTo>
                <a:lnTo>
                  <a:pt x="8605001" y="2322153"/>
                </a:lnTo>
                <a:lnTo>
                  <a:pt x="86050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921410" y="3657600"/>
            <a:ext cx="10445179" cy="296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Föräldraröster om vad som varit hjälpsamt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Föräldrar berättar och ger tips på vad som underlättat för dom.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Citaten kommer från intervjuerna som ligger till grund för studiecirkeln. Rösterna är inspelade på olika mobiler och i olika miljöer. Ljudet av därför av varierande kvalitet.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54514" y="1857795"/>
            <a:ext cx="954468" cy="954468"/>
          </a:xfrm>
          <a:custGeom>
            <a:avLst/>
            <a:gdLst/>
            <a:ahLst/>
            <a:cxnLst/>
            <a:rect r="r" b="b" t="t" l="l"/>
            <a:pathLst>
              <a:path h="954468" w="954468">
                <a:moveTo>
                  <a:pt x="0" y="0"/>
                </a:moveTo>
                <a:lnTo>
                  <a:pt x="954468" y="0"/>
                </a:lnTo>
                <a:lnTo>
                  <a:pt x="954468" y="954468"/>
                </a:lnTo>
                <a:lnTo>
                  <a:pt x="0" y="954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44000" y="6708435"/>
            <a:ext cx="7556899" cy="2039312"/>
          </a:xfrm>
          <a:custGeom>
            <a:avLst/>
            <a:gdLst/>
            <a:ahLst/>
            <a:cxnLst/>
            <a:rect r="r" b="b" t="t" l="l"/>
            <a:pathLst>
              <a:path h="2039312" w="7556899">
                <a:moveTo>
                  <a:pt x="7556899" y="0"/>
                </a:moveTo>
                <a:lnTo>
                  <a:pt x="0" y="0"/>
                </a:lnTo>
                <a:lnTo>
                  <a:pt x="0" y="2039312"/>
                </a:lnTo>
                <a:lnTo>
                  <a:pt x="7556899" y="2039312"/>
                </a:lnTo>
                <a:lnTo>
                  <a:pt x="7556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75997" y="1994987"/>
            <a:ext cx="1467445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Samtal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52369" y="2659863"/>
            <a:ext cx="4914702" cy="128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AF1685"/>
                </a:solidFill>
                <a:latin typeface="Organika 1"/>
                <a:ea typeface="Organika 1"/>
                <a:cs typeface="Organika 1"/>
                <a:sym typeface="Organika 1"/>
              </a:rPr>
              <a:t>Att  samtala 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78825" y="4512945"/>
            <a:ext cx="11674597" cy="24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Hur gör du för att ta reda på vilket stöd som finns?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Vad har varit till hjälp för dig och din familj?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Vilket stöd och vilka verktyg behöver du för att vara den förälder du vill vara?</a:t>
            </a:r>
          </a:p>
          <a:p>
            <a:pPr algn="l"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88349" y="-3191856"/>
            <a:ext cx="15746021" cy="15746021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4643" t="0" r="-466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true" rot="5624576">
            <a:off x="2318189" y="3690738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13651622" y="3852838"/>
                </a:moveTo>
                <a:lnTo>
                  <a:pt x="0" y="3852838"/>
                </a:lnTo>
                <a:lnTo>
                  <a:pt x="0" y="0"/>
                </a:lnTo>
                <a:lnTo>
                  <a:pt x="13651622" y="0"/>
                </a:lnTo>
                <a:lnTo>
                  <a:pt x="13651622" y="38528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88349" y="508088"/>
            <a:ext cx="3912432" cy="2045643"/>
          </a:xfrm>
          <a:custGeom>
            <a:avLst/>
            <a:gdLst/>
            <a:ahLst/>
            <a:cxnLst/>
            <a:rect r="r" b="b" t="t" l="l"/>
            <a:pathLst>
              <a:path h="2045643" w="3912432">
                <a:moveTo>
                  <a:pt x="0" y="0"/>
                </a:moveTo>
                <a:lnTo>
                  <a:pt x="3912432" y="0"/>
                </a:lnTo>
                <a:lnTo>
                  <a:pt x="3912432" y="2045643"/>
                </a:lnTo>
                <a:lnTo>
                  <a:pt x="0" y="2045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3632" y="1333500"/>
            <a:ext cx="5622322" cy="755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Här kan familjer få stöd</a:t>
            </a:r>
          </a:p>
          <a:p>
            <a:pPr algn="l">
              <a:lnSpc>
                <a:spcPts val="503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Kommunen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Kommun eller stadsdel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Familjecentraler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Skola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Hälso- och sjukvård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Vårdcentraler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MVC och BVC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Psykiatri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Habilitering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1177 Vårdguiden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Övrigt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Svenska kyrkan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Brukarorganisationer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86289" y="-3509867"/>
            <a:ext cx="15746021" cy="15746021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3921" t="0" r="-5558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true" rot="5010633">
            <a:off x="3589179" y="3781271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13651621" y="3852838"/>
                </a:moveTo>
                <a:lnTo>
                  <a:pt x="0" y="3852838"/>
                </a:lnTo>
                <a:lnTo>
                  <a:pt x="0" y="0"/>
                </a:lnTo>
                <a:lnTo>
                  <a:pt x="13651621" y="0"/>
                </a:lnTo>
                <a:lnTo>
                  <a:pt x="13651621" y="38528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3398" y="5143500"/>
            <a:ext cx="9197308" cy="6056764"/>
          </a:xfrm>
          <a:custGeom>
            <a:avLst/>
            <a:gdLst/>
            <a:ahLst/>
            <a:cxnLst/>
            <a:rect r="r" b="b" t="t" l="l"/>
            <a:pathLst>
              <a:path h="6056764" w="9197308">
                <a:moveTo>
                  <a:pt x="0" y="0"/>
                </a:moveTo>
                <a:lnTo>
                  <a:pt x="9197308" y="0"/>
                </a:lnTo>
                <a:lnTo>
                  <a:pt x="9197308" y="6056764"/>
                </a:lnTo>
                <a:lnTo>
                  <a:pt x="0" y="6056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83046" y="1657350"/>
            <a:ext cx="6665871" cy="760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Nu är Trygghet Ur Stöd slut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 1"/>
                <a:ea typeface="Manrope 1"/>
                <a:cs typeface="Manrope 1"/>
                <a:sym typeface="Manrope 1"/>
              </a:rPr>
              <a:t>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Tips om ni vill fortsätta på egen hand: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Byta kontaktuppgifter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Gemensam grupp via sociala medier - Facebook, WhatsApp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Kamratcirkel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Egna idéer 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AF1385"/>
                </a:solidFill>
                <a:latin typeface="Organika 1"/>
                <a:ea typeface="Organika 1"/>
                <a:cs typeface="Organika 1"/>
                <a:sym typeface="Organika 1"/>
              </a:rPr>
              <a:t>Tack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1"/>
                <a:ea typeface="Manrope 1"/>
                <a:cs typeface="Manrope 1"/>
                <a:sym typeface="Manrope 1"/>
              </a:rPr>
              <a:t>För att just ni delat era tankar om att vara förälder!</a:t>
            </a:r>
          </a:p>
          <a:p>
            <a:pPr algn="l"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0584" y="4059044"/>
            <a:ext cx="6506735" cy="2168912"/>
          </a:xfrm>
          <a:custGeom>
            <a:avLst/>
            <a:gdLst/>
            <a:ahLst/>
            <a:cxnLst/>
            <a:rect r="r" b="b" t="t" l="l"/>
            <a:pathLst>
              <a:path h="2168912" w="6506735">
                <a:moveTo>
                  <a:pt x="0" y="0"/>
                </a:moveTo>
                <a:lnTo>
                  <a:pt x="6506735" y="0"/>
                </a:lnTo>
                <a:lnTo>
                  <a:pt x="6506735" y="2168912"/>
                </a:lnTo>
                <a:lnTo>
                  <a:pt x="0" y="2168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491826" y="-2402161"/>
            <a:ext cx="15746021" cy="15746021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3"/>
              <a:stretch>
                <a:fillRect l="-36539" t="0" r="-294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5921991">
            <a:off x="4098222" y="3544431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13651622" y="3852838"/>
                </a:moveTo>
                <a:lnTo>
                  <a:pt x="0" y="3852838"/>
                </a:lnTo>
                <a:lnTo>
                  <a:pt x="0" y="0"/>
                </a:lnTo>
                <a:lnTo>
                  <a:pt x="13651622" y="0"/>
                </a:lnTo>
                <a:lnTo>
                  <a:pt x="13651622" y="38528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063220" y="737604"/>
            <a:ext cx="2397047" cy="903612"/>
          </a:xfrm>
          <a:custGeom>
            <a:avLst/>
            <a:gdLst/>
            <a:ahLst/>
            <a:cxnLst/>
            <a:rect r="r" b="b" t="t" l="l"/>
            <a:pathLst>
              <a:path h="903612" w="2397047">
                <a:moveTo>
                  <a:pt x="0" y="0"/>
                </a:moveTo>
                <a:lnTo>
                  <a:pt x="2397048" y="0"/>
                </a:lnTo>
                <a:lnTo>
                  <a:pt x="2397048" y="903612"/>
                </a:lnTo>
                <a:lnTo>
                  <a:pt x="0" y="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93235" y="7416721"/>
            <a:ext cx="6529296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www.brackediakoni.se/trust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540718" y="7323312"/>
            <a:ext cx="1578110" cy="157811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693235" y="2477283"/>
            <a:ext cx="6529296" cy="815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Studiecirkeln Trygghet Ur Stöd är framtagen 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 2"/>
                <a:ea typeface="Manrope 2"/>
                <a:cs typeface="Manrope 2"/>
                <a:sym typeface="Manrope 2"/>
              </a:rPr>
              <a:t>i samarbete med föräldrar och: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250368" y="8885555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87" r="0" b="-1196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 2"/>
                <a:ea typeface="Organika 2"/>
                <a:cs typeface="Organika 2"/>
                <a:sym typeface="Organika 2"/>
              </a:rPr>
              <a:t>Tack för idag!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 1"/>
                <a:ea typeface="Manrope 1"/>
                <a:cs typeface="Manrope 1"/>
                <a:sym typeface="Manrope 1"/>
              </a:rPr>
              <a:t>Trygghet Ur Stöd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894629">
            <a:off x="7559749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DAGNpDKtCAk</dc:identifier>
  <dcterms:modified xsi:type="dcterms:W3CDTF">2011-08-01T06:04:30Z</dcterms:modified>
  <cp:revision>1</cp:revision>
  <dc:title>Träff 5</dc:title>
</cp:coreProperties>
</file>