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</p:sldIdLst>
  <p:sldSz cx="18288000" cy="10287000"/>
  <p:notesSz cx="6858000" cy="9144000"/>
  <p:embeddedFontLst>
    <p:embeddedFont>
      <p:font typeface="Manrope" charset="1" panose="00000000000000000000"/>
      <p:regular r:id="rId11"/>
    </p:embeddedFont>
    <p:embeddedFont>
      <p:font typeface="Organika 1" charset="1" panose="00000500000000000000"/>
      <p:regular r:id="rId12"/>
    </p:embeddedFont>
    <p:embeddedFont>
      <p:font typeface="Manrope Bold" charset="1" panose="0000000000000000000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1.png" Type="http://schemas.openxmlformats.org/officeDocument/2006/relationships/image"/><Relationship Id="rId4" Target="../media/image12.png" Type="http://schemas.openxmlformats.org/officeDocument/2006/relationships/image"/><Relationship Id="rId5" Target="../media/image13.png" Type="http://schemas.openxmlformats.org/officeDocument/2006/relationships/image"/><Relationship Id="rId6" Target="../media/image14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image16.png" Type="http://schemas.openxmlformats.org/officeDocument/2006/relationships/image"/><Relationship Id="rId4" Target="../media/image17.svg" Type="http://schemas.openxmlformats.org/officeDocument/2006/relationships/image"/><Relationship Id="rId5" Target="../media/image18.png" Type="http://schemas.openxmlformats.org/officeDocument/2006/relationships/image"/><Relationship Id="rId6" Target="../media/image19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909" t="-57327" r="-33532" b="-3756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778553" y="1319255"/>
            <a:ext cx="22981697" cy="15134288"/>
          </a:xfrm>
          <a:custGeom>
            <a:avLst/>
            <a:gdLst/>
            <a:ahLst/>
            <a:cxnLst/>
            <a:rect r="r" b="b" t="t" l="l"/>
            <a:pathLst>
              <a:path h="15134288" w="22981697">
                <a:moveTo>
                  <a:pt x="0" y="0"/>
                </a:moveTo>
                <a:lnTo>
                  <a:pt x="22981697" y="0"/>
                </a:lnTo>
                <a:lnTo>
                  <a:pt x="22981697" y="15134289"/>
                </a:lnTo>
                <a:lnTo>
                  <a:pt x="0" y="151342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9539898" y="9143574"/>
            <a:ext cx="4428755" cy="1195148"/>
          </a:xfrm>
          <a:custGeom>
            <a:avLst/>
            <a:gdLst/>
            <a:ahLst/>
            <a:cxnLst/>
            <a:rect r="r" b="b" t="t" l="l"/>
            <a:pathLst>
              <a:path h="1195148" w="4428755">
                <a:moveTo>
                  <a:pt x="4428755" y="0"/>
                </a:moveTo>
                <a:lnTo>
                  <a:pt x="0" y="0"/>
                </a:lnTo>
                <a:lnTo>
                  <a:pt x="0" y="1195148"/>
                </a:lnTo>
                <a:lnTo>
                  <a:pt x="4428755" y="1195148"/>
                </a:lnTo>
                <a:lnTo>
                  <a:pt x="442875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627787" y="5609110"/>
            <a:ext cx="7032427" cy="1193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Trygghet Ur Stöd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129137" y="7000451"/>
            <a:ext cx="10029726" cy="5143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- en studiecirkel för föräldrar med psykisk ohälsa eller NPF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83337" y="9471710"/>
            <a:ext cx="8370491" cy="815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Med pilarna längst ner till höger tar du dig framåt eller bakåt,</a:t>
            </a:r>
          </a:p>
          <a:p>
            <a:pPr algn="ctr">
              <a:lnSpc>
                <a:spcPts val="3360"/>
              </a:lnSpc>
              <a:spcBef>
                <a:spcPct val="0"/>
              </a:spcBef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5939914" y="7343349"/>
            <a:ext cx="6286500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Organika 1"/>
                <a:ea typeface="Organika 1"/>
                <a:cs typeface="Organika 1"/>
                <a:sym typeface="Organika 1"/>
              </a:rPr>
              <a:t>Stöd till familjen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8268498" y="3903606"/>
            <a:ext cx="1629333" cy="1629333"/>
          </a:xfrm>
          <a:custGeom>
            <a:avLst/>
            <a:gdLst/>
            <a:ahLst/>
            <a:cxnLst/>
            <a:rect r="r" b="b" t="t" l="l"/>
            <a:pathLst>
              <a:path h="1629333" w="1629333">
                <a:moveTo>
                  <a:pt x="0" y="0"/>
                </a:moveTo>
                <a:lnTo>
                  <a:pt x="1629333" y="0"/>
                </a:lnTo>
                <a:lnTo>
                  <a:pt x="1629333" y="1629332"/>
                </a:lnTo>
                <a:lnTo>
                  <a:pt x="0" y="16293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093" t="-13870" r="-6776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2581276" y="7589203"/>
            <a:ext cx="21819870" cy="1669097"/>
            <a:chOff x="0" y="0"/>
            <a:chExt cx="7959948" cy="60889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959947" cy="608891"/>
            </a:xfrm>
            <a:custGeom>
              <a:avLst/>
              <a:gdLst/>
              <a:ahLst/>
              <a:cxnLst/>
              <a:rect r="r" b="b" t="t" l="l"/>
              <a:pathLst>
                <a:path h="608891" w="7959947">
                  <a:moveTo>
                    <a:pt x="0" y="0"/>
                  </a:moveTo>
                  <a:lnTo>
                    <a:pt x="7959947" y="0"/>
                  </a:lnTo>
                  <a:lnTo>
                    <a:pt x="7959947" y="608891"/>
                  </a:lnTo>
                  <a:lnTo>
                    <a:pt x="0" y="608891"/>
                  </a:lnTo>
                  <a:close/>
                </a:path>
              </a:pathLst>
            </a:custGeom>
            <a:solidFill>
              <a:srgbClr val="AF1685">
                <a:alpha val="55686"/>
              </a:srgbClr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5135134" y="7742715"/>
            <a:ext cx="8020246" cy="120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>
                <a:solidFill>
                  <a:srgbClr val="FFFFFF"/>
                </a:solidFill>
                <a:latin typeface="Organika 1"/>
                <a:ea typeface="Organika 1"/>
                <a:cs typeface="Organika 1"/>
                <a:sym typeface="Organika 1"/>
              </a:rPr>
              <a:t>Välkomna!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4997474" y="481726"/>
            <a:ext cx="2265859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Trygghet Ur Stöd </a:t>
            </a:r>
          </a:p>
        </p:txBody>
      </p:sp>
      <p:sp>
        <p:nvSpPr>
          <p:cNvPr name="Freeform 7" id="7"/>
          <p:cNvSpPr/>
          <p:nvPr/>
        </p:nvSpPr>
        <p:spPr>
          <a:xfrm flipH="true" flipV="false" rot="-416809">
            <a:off x="7600024" y="8594148"/>
            <a:ext cx="6126113" cy="1653198"/>
          </a:xfrm>
          <a:custGeom>
            <a:avLst/>
            <a:gdLst/>
            <a:ahLst/>
            <a:cxnLst/>
            <a:rect r="r" b="b" t="t" l="l"/>
            <a:pathLst>
              <a:path h="1653198" w="6126113">
                <a:moveTo>
                  <a:pt x="6126113" y="0"/>
                </a:moveTo>
                <a:lnTo>
                  <a:pt x="0" y="0"/>
                </a:lnTo>
                <a:lnTo>
                  <a:pt x="0" y="1653198"/>
                </a:lnTo>
                <a:lnTo>
                  <a:pt x="6126113" y="1653198"/>
                </a:lnTo>
                <a:lnTo>
                  <a:pt x="612611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36" r="0" b="-923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2581276" y="7589203"/>
            <a:ext cx="21819870" cy="1669097"/>
            <a:chOff x="0" y="0"/>
            <a:chExt cx="7959948" cy="60889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959947" cy="608891"/>
            </a:xfrm>
            <a:custGeom>
              <a:avLst/>
              <a:gdLst/>
              <a:ahLst/>
              <a:cxnLst/>
              <a:rect r="r" b="b" t="t" l="l"/>
              <a:pathLst>
                <a:path h="608891" w="7959947">
                  <a:moveTo>
                    <a:pt x="0" y="0"/>
                  </a:moveTo>
                  <a:lnTo>
                    <a:pt x="7959947" y="0"/>
                  </a:lnTo>
                  <a:lnTo>
                    <a:pt x="7959947" y="608891"/>
                  </a:lnTo>
                  <a:lnTo>
                    <a:pt x="0" y="608891"/>
                  </a:lnTo>
                  <a:close/>
                </a:path>
              </a:pathLst>
            </a:custGeom>
            <a:solidFill>
              <a:srgbClr val="AF1685">
                <a:alpha val="55686"/>
              </a:srgbClr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5135134" y="7941153"/>
            <a:ext cx="8020246" cy="8540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Närvaroövning</a:t>
            </a:r>
          </a:p>
        </p:txBody>
      </p:sp>
      <p:sp>
        <p:nvSpPr>
          <p:cNvPr name="Freeform 6" id="6"/>
          <p:cNvSpPr/>
          <p:nvPr/>
        </p:nvSpPr>
        <p:spPr>
          <a:xfrm flipH="true" flipV="false" rot="-894629">
            <a:off x="7559749" y="8431701"/>
            <a:ext cx="6126113" cy="1653198"/>
          </a:xfrm>
          <a:custGeom>
            <a:avLst/>
            <a:gdLst/>
            <a:ahLst/>
            <a:cxnLst/>
            <a:rect r="r" b="b" t="t" l="l"/>
            <a:pathLst>
              <a:path h="1653198" w="6126113">
                <a:moveTo>
                  <a:pt x="6126112" y="0"/>
                </a:moveTo>
                <a:lnTo>
                  <a:pt x="0" y="0"/>
                </a:lnTo>
                <a:lnTo>
                  <a:pt x="0" y="1653198"/>
                </a:lnTo>
                <a:lnTo>
                  <a:pt x="6126112" y="1653198"/>
                </a:lnTo>
                <a:lnTo>
                  <a:pt x="612611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4993441" y="7663657"/>
            <a:ext cx="2265859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Trygghet Ur Stöd 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347" t="-15026" r="-20930" b="-50043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5250368" y="364858"/>
            <a:ext cx="2209899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Trygghet Ur Stöd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4701936" y="1028700"/>
            <a:ext cx="8884128" cy="8747449"/>
          </a:xfrm>
          <a:custGeom>
            <a:avLst/>
            <a:gdLst/>
            <a:ahLst/>
            <a:cxnLst/>
            <a:rect r="r" b="b" t="t" l="l"/>
            <a:pathLst>
              <a:path h="8747449" w="8884128">
                <a:moveTo>
                  <a:pt x="0" y="0"/>
                </a:moveTo>
                <a:lnTo>
                  <a:pt x="8884128" y="0"/>
                </a:lnTo>
                <a:lnTo>
                  <a:pt x="8884128" y="8747449"/>
                </a:lnTo>
                <a:lnTo>
                  <a:pt x="0" y="87474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600789" y="3043427"/>
            <a:ext cx="1032715" cy="1032715"/>
          </a:xfrm>
          <a:custGeom>
            <a:avLst/>
            <a:gdLst/>
            <a:ahLst/>
            <a:cxnLst/>
            <a:rect r="r" b="b" t="t" l="l"/>
            <a:pathLst>
              <a:path h="1032715" w="1032715">
                <a:moveTo>
                  <a:pt x="0" y="0"/>
                </a:moveTo>
                <a:lnTo>
                  <a:pt x="1032715" y="0"/>
                </a:lnTo>
                <a:lnTo>
                  <a:pt x="1032715" y="1032715"/>
                </a:lnTo>
                <a:lnTo>
                  <a:pt x="0" y="10327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892256" y="3219742"/>
            <a:ext cx="2503488" cy="613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AF1685"/>
                </a:solidFill>
                <a:latin typeface="Manrope"/>
                <a:ea typeface="Manrope"/>
                <a:cs typeface="Manrope"/>
                <a:sym typeface="Manrope"/>
              </a:rPr>
              <a:t>Hemuppgift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0575767" y="6258513"/>
            <a:ext cx="6683533" cy="1803624"/>
          </a:xfrm>
          <a:custGeom>
            <a:avLst/>
            <a:gdLst/>
            <a:ahLst/>
            <a:cxnLst/>
            <a:rect r="r" b="b" t="t" l="l"/>
            <a:pathLst>
              <a:path h="1803624" w="6683533">
                <a:moveTo>
                  <a:pt x="0" y="0"/>
                </a:moveTo>
                <a:lnTo>
                  <a:pt x="6683533" y="0"/>
                </a:lnTo>
                <a:lnTo>
                  <a:pt x="6683533" y="1803624"/>
                </a:lnTo>
                <a:lnTo>
                  <a:pt x="0" y="18036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7117146" y="4176983"/>
            <a:ext cx="5801749" cy="41059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Tänk på ett tillfälle då du tagit hjälp av någon.</a:t>
            </a:r>
          </a:p>
          <a:p>
            <a:pPr algn="l" marL="561344" indent="-280672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Hur var det?</a:t>
            </a: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Tänk på ett annat tillfälle då du hjälpt någon?</a:t>
            </a:r>
          </a:p>
          <a:p>
            <a:pPr algn="l" marL="561344" indent="-280672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Hur kändes det?</a:t>
            </a:r>
          </a:p>
          <a:p>
            <a:pPr algn="l">
              <a:lnSpc>
                <a:spcPts val="3640"/>
              </a:lnSpc>
            </a:pP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Tankar efter uppgiften?</a:t>
            </a:r>
          </a:p>
          <a:p>
            <a:pPr algn="ctr">
              <a:lnSpc>
                <a:spcPts val="3640"/>
              </a:lnSpc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4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491305" y="-5106663"/>
            <a:ext cx="20174626" cy="8720312"/>
            <a:chOff x="0" y="0"/>
            <a:chExt cx="12407900" cy="536321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273" y="894"/>
              <a:ext cx="12408218" cy="5362900"/>
            </a:xfrm>
            <a:custGeom>
              <a:avLst/>
              <a:gdLst/>
              <a:ahLst/>
              <a:cxnLst/>
              <a:rect r="r" b="b" t="t" l="l"/>
              <a:pathLst>
                <a:path h="5362900" w="12408218">
                  <a:moveTo>
                    <a:pt x="257537" y="916046"/>
                  </a:moveTo>
                  <a:cubicBezTo>
                    <a:pt x="1389107" y="-1300104"/>
                    <a:pt x="5807437" y="1660266"/>
                    <a:pt x="7562577" y="579496"/>
                  </a:cubicBezTo>
                  <a:cubicBezTo>
                    <a:pt x="10082257" y="-971174"/>
                    <a:pt x="13390607" y="744596"/>
                    <a:pt x="12132037" y="3891656"/>
                  </a:cubicBezTo>
                  <a:cubicBezTo>
                    <a:pt x="11490687" y="5495666"/>
                    <a:pt x="8574767" y="4223126"/>
                    <a:pt x="7237457" y="4864476"/>
                  </a:cubicBezTo>
                  <a:cubicBezTo>
                    <a:pt x="3775437" y="6521826"/>
                    <a:pt x="-1188993" y="3748146"/>
                    <a:pt x="257537" y="916046"/>
                  </a:cubicBezTo>
                  <a:close/>
                </a:path>
              </a:pathLst>
            </a:custGeom>
            <a:blipFill>
              <a:blip r:embed="rId2"/>
              <a:stretch>
                <a:fillRect l="-9648" t="-23355" r="-15763" b="-69737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3536576" y="4517416"/>
            <a:ext cx="6257031" cy="1667947"/>
            <a:chOff x="0" y="0"/>
            <a:chExt cx="8342708" cy="2223929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28575"/>
              <a:ext cx="8342708" cy="7757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00"/>
                </a:lnSpc>
              </a:pPr>
              <a:r>
                <a:rPr lang="en-US" sz="4000">
                  <a:solidFill>
                    <a:srgbClr val="AF1685"/>
                  </a:solidFill>
                  <a:latin typeface="Manrope"/>
                  <a:ea typeface="Manrope"/>
                  <a:cs typeface="Manrope"/>
                  <a:sym typeface="Manrope"/>
                </a:rPr>
                <a:t>Vad ska vi göra idag?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1525429"/>
              <a:ext cx="8342708" cy="6985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200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4997474" y="481726"/>
            <a:ext cx="2265859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Trygghet Ur Stöd 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7404307" y="2811990"/>
            <a:ext cx="10883693" cy="7167310"/>
          </a:xfrm>
          <a:custGeom>
            <a:avLst/>
            <a:gdLst/>
            <a:ahLst/>
            <a:cxnLst/>
            <a:rect r="r" b="b" t="t" l="l"/>
            <a:pathLst>
              <a:path h="7167310" w="10883693">
                <a:moveTo>
                  <a:pt x="0" y="0"/>
                </a:moveTo>
                <a:lnTo>
                  <a:pt x="10883693" y="0"/>
                </a:lnTo>
                <a:lnTo>
                  <a:pt x="10883693" y="7167310"/>
                </a:lnTo>
                <a:lnTo>
                  <a:pt x="0" y="71673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5400000">
            <a:off x="1085957" y="5439248"/>
            <a:ext cx="16116085" cy="1492230"/>
          </a:xfrm>
          <a:custGeom>
            <a:avLst/>
            <a:gdLst/>
            <a:ahLst/>
            <a:cxnLst/>
            <a:rect r="r" b="b" t="t" l="l"/>
            <a:pathLst>
              <a:path h="1492230" w="16116085">
                <a:moveTo>
                  <a:pt x="0" y="0"/>
                </a:moveTo>
                <a:lnTo>
                  <a:pt x="16116086" y="0"/>
                </a:lnTo>
                <a:lnTo>
                  <a:pt x="16116086" y="1492230"/>
                </a:lnTo>
                <a:lnTo>
                  <a:pt x="0" y="14922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9793608" y="4422166"/>
            <a:ext cx="8114043" cy="42398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>
                <a:solidFill>
                  <a:srgbClr val="AF1385"/>
                </a:solidFill>
                <a:latin typeface="Organika 1"/>
                <a:ea typeface="Organika 1"/>
                <a:cs typeface="Organika 1"/>
                <a:sym typeface="Organika 1"/>
              </a:rPr>
              <a:t>Stöd till familjen</a:t>
            </a:r>
          </a:p>
          <a:p>
            <a:pPr algn="l">
              <a:lnSpc>
                <a:spcPts val="3360"/>
              </a:lnSpc>
            </a:pPr>
          </a:p>
          <a:p>
            <a:pPr algn="l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V</a:t>
            </a:r>
            <a:r>
              <a:rPr lang="en-US" sz="24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älkomna</a:t>
            </a:r>
          </a:p>
          <a:p>
            <a:pPr algn="l">
              <a:lnSpc>
                <a:spcPts val="3360"/>
              </a:lnSpc>
            </a:pPr>
          </a:p>
          <a:p>
            <a:pPr algn="l">
              <a:lnSpc>
                <a:spcPts val="3360"/>
              </a:lnSpc>
            </a:pPr>
            <a:r>
              <a:rPr lang="en-US" b="true" sz="24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rPr>
              <a:t>Första temat: </a:t>
            </a:r>
            <a:r>
              <a:rPr lang="en-US" sz="24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Familjens nätverk</a:t>
            </a:r>
          </a:p>
          <a:p>
            <a:pPr algn="l">
              <a:lnSpc>
                <a:spcPts val="3360"/>
              </a:lnSpc>
            </a:pPr>
            <a:r>
              <a:rPr lang="en-US" b="true" sz="24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rPr>
              <a:t>Andra temat: </a:t>
            </a:r>
            <a:r>
              <a:rPr lang="en-US" sz="24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Ta hjälp</a:t>
            </a:r>
          </a:p>
          <a:p>
            <a:pPr algn="l">
              <a:lnSpc>
                <a:spcPts val="3360"/>
              </a:lnSpc>
            </a:pPr>
            <a:r>
              <a:rPr lang="en-US" b="true" sz="24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rPr>
              <a:t>Tredje temat:</a:t>
            </a:r>
            <a:r>
              <a:rPr lang="en-US" sz="24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 Samhällets stöd</a:t>
            </a:r>
          </a:p>
          <a:p>
            <a:pPr algn="l">
              <a:lnSpc>
                <a:spcPts val="3360"/>
              </a:lnSpc>
            </a:pPr>
          </a:p>
          <a:p>
            <a:pPr algn="l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Avslutning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DAGNpDKtCAk</dc:identifier>
  <dcterms:modified xsi:type="dcterms:W3CDTF">2011-08-01T06:04:30Z</dcterms:modified>
  <cp:revision>1</cp:revision>
  <dc:title>Träff 5</dc:title>
</cp:coreProperties>
</file>